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90" r:id="rId11"/>
    <p:sldId id="289" r:id="rId12"/>
    <p:sldId id="288" r:id="rId13"/>
    <p:sldId id="291" r:id="rId14"/>
    <p:sldId id="292" r:id="rId15"/>
    <p:sldId id="293" r:id="rId16"/>
    <p:sldId id="287" r:id="rId17"/>
    <p:sldId id="286" r:id="rId18"/>
    <p:sldId id="285" r:id="rId19"/>
    <p:sldId id="294" r:id="rId20"/>
    <p:sldId id="295" r:id="rId21"/>
    <p:sldId id="296" r:id="rId22"/>
    <p:sldId id="257" r:id="rId23"/>
    <p:sldId id="258" r:id="rId24"/>
    <p:sldId id="259" r:id="rId25"/>
    <p:sldId id="260" r:id="rId26"/>
    <p:sldId id="261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>
      <p:cViewPr varScale="1">
        <p:scale>
          <a:sx n="92" d="100"/>
          <a:sy n="92" d="100"/>
        </p:scale>
        <p:origin x="3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667F-E8AA-4608-A612-E75A9A5B387B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436AF-D502-456A-9EB8-AC659C6AA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5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714A0-44C4-42C2-8410-D652098669EB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DC8BE-8738-4184-8688-258597AA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71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6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38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3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1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seen as part of the cardiovascular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4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5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3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9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9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92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6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Rotifers stay</a:t>
            </a:r>
            <a:r>
              <a:rPr lang="en-US" baseline="0" dirty="0" smtClean="0"/>
              <a:t> same size forever but increase cell number, humans do both, stems cells to other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33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up fast and slow metabolism, small organisms just absorb many of their materials</a:t>
            </a:r>
            <a:r>
              <a:rPr lang="en-US" baseline="0" dirty="0" smtClean="0"/>
              <a:t> while humans cannot, but humans have specialized organs for many of their metabolism.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13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how</a:t>
            </a:r>
            <a:r>
              <a:rPr lang="en-US" baseline="0" dirty="0" smtClean="0"/>
              <a:t> water is used to cool and heat body, adult males are 60% and babies are up to 75%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3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96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88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environment</a:t>
            </a:r>
            <a:r>
              <a:rPr lang="en-US" baseline="0" dirty="0" smtClean="0"/>
              <a:t> prevents cells from dying using the </a:t>
            </a:r>
            <a:r>
              <a:rPr lang="en-US" baseline="0" dirty="0" err="1" smtClean="0"/>
              <a:t>extracelleur</a:t>
            </a:r>
            <a:r>
              <a:rPr lang="en-US" baseline="0" dirty="0" smtClean="0"/>
              <a:t> fluid, bring up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worry we</a:t>
            </a:r>
            <a:r>
              <a:rPr lang="en-US" baseline="0" dirty="0" smtClean="0"/>
              <a:t> will talk more about organ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4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Hypothalmus</a:t>
            </a:r>
            <a:r>
              <a:rPr lang="en-US" dirty="0" smtClean="0"/>
              <a:t> is the control center for humans,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2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6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blood clotting positive or negative feedback? Discuss what it means to be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7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02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oral,</a:t>
            </a:r>
            <a:r>
              <a:rPr lang="en-US" baseline="0" dirty="0" smtClean="0"/>
              <a:t> nasal, orbital, and middle ear cavities of the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0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armor</a:t>
            </a:r>
            <a:r>
              <a:rPr lang="en-US" baseline="0" dirty="0" smtClean="0"/>
              <a:t> for organs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5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10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71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Sagittal</a:t>
            </a:r>
            <a:r>
              <a:rPr lang="en-US" dirty="0" smtClean="0"/>
              <a:t>,</a:t>
            </a:r>
            <a:r>
              <a:rPr lang="en-US" baseline="0" dirty="0" smtClean="0"/>
              <a:t> transverse, frontal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electron microscopes and light microscopes, test</a:t>
            </a:r>
            <a:r>
              <a:rPr lang="en-US" baseline="0" dirty="0" smtClean="0"/>
              <a:t> class for differences, this is bone marrow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3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Kidney</a:t>
            </a:r>
            <a:r>
              <a:rPr lang="en-US" baseline="0" dirty="0" smtClean="0"/>
              <a:t> – Renal </a:t>
            </a:r>
            <a:r>
              <a:rPr lang="en-US" baseline="0" dirty="0" err="1" smtClean="0"/>
              <a:t>phs</a:t>
            </a:r>
            <a:r>
              <a:rPr lang="en-US" baseline="0" dirty="0" smtClean="0"/>
              <a:t> and Heart = cardiac,   pathos is Greek for disease, test for difference between phys and </a:t>
            </a:r>
            <a:r>
              <a:rPr lang="en-US" baseline="0" dirty="0" err="1" smtClean="0"/>
              <a:t>anat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3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how atoms contain</a:t>
            </a:r>
            <a:r>
              <a:rPr lang="en-US" baseline="0" dirty="0" smtClean="0"/>
              <a:t> all of the properties of the substance that they make up., this is aspirin, talk about DNA, proteins are usually macromolecules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4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C8BE-8738-4184-8688-258597AAB0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9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324D46-C8FA-48C3-AA8C-E0F4D972F846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0FC8AF-A24B-450B-A0E1-816D5BFC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pictures-of-cats.org/images/aspirin-molecule.jpg&amp;imgrefurl=http://cat-chitchat.pictures-of-cats.org/2008/08/feline-pain-relief.html&amp;usg=__R_A6hWQqQUkDMD04-7WvUdDCiNg=&amp;h=370&amp;w=385&amp;sz=19&amp;hl=en&amp;start=28&amp;um=1&amp;itbs=1&amp;tbnid=ekjMCwG7BdSzLM:&amp;tbnh=118&amp;tbnw=123&amp;prev=/images?q=molecule&amp;start=18&amp;um=1&amp;hl=en&amp;safe=off&amp;sa=N&amp;prmdo=1&amp;ndsp=18&amp;tbs=isch: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Anatomy and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the skin, hair, nails, and other accessory organs</a:t>
            </a:r>
          </a:p>
          <a:p>
            <a:r>
              <a:rPr lang="en-US" dirty="0" smtClean="0"/>
              <a:t>Protects tissues</a:t>
            </a:r>
          </a:p>
          <a:p>
            <a:r>
              <a:rPr lang="en-US" dirty="0" smtClean="0"/>
              <a:t>Regulates temperature</a:t>
            </a:r>
          </a:p>
          <a:p>
            <a:r>
              <a:rPr lang="en-US" dirty="0" smtClean="0"/>
              <a:t>Houses sensory receptors</a:t>
            </a:r>
            <a:endParaRPr lang="en-US" dirty="0"/>
          </a:p>
        </p:txBody>
      </p:sp>
      <p:pic>
        <p:nvPicPr>
          <p:cNvPr id="5" name="Content Placeholder 4" descr="shi25707_01_1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26569" y="1600200"/>
            <a:ext cx="2945211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bones, cartilage, and ligaments</a:t>
            </a:r>
          </a:p>
          <a:p>
            <a:r>
              <a:rPr lang="en-US" dirty="0" smtClean="0"/>
              <a:t>Provide framework</a:t>
            </a:r>
          </a:p>
          <a:p>
            <a:r>
              <a:rPr lang="en-US" dirty="0" smtClean="0"/>
              <a:t>Serve as attachments for muscles</a:t>
            </a:r>
          </a:p>
          <a:p>
            <a:r>
              <a:rPr lang="en-US" dirty="0" smtClean="0"/>
              <a:t>Some tissues produce blood</a:t>
            </a:r>
            <a:endParaRPr lang="en-US" dirty="0"/>
          </a:p>
        </p:txBody>
      </p:sp>
      <p:pic>
        <p:nvPicPr>
          <p:cNvPr id="5" name="Content Placeholder 4" descr="shi25707_01_14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89919" y="1600200"/>
            <a:ext cx="3018512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muscles</a:t>
            </a:r>
          </a:p>
          <a:p>
            <a:r>
              <a:rPr lang="en-US" dirty="0" smtClean="0"/>
              <a:t>Provide movement</a:t>
            </a:r>
          </a:p>
          <a:p>
            <a:r>
              <a:rPr lang="en-US" dirty="0" smtClean="0"/>
              <a:t>Maintain posture</a:t>
            </a:r>
          </a:p>
          <a:p>
            <a:r>
              <a:rPr lang="en-US" dirty="0" smtClean="0"/>
              <a:t>Produce body heat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shi25707_01_14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55331" y="1600200"/>
            <a:ext cx="2887687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brain, nerves, spinal cord, and sense organs</a:t>
            </a:r>
          </a:p>
          <a:p>
            <a:r>
              <a:rPr lang="en-US" dirty="0" smtClean="0"/>
              <a:t>Use electrochemical signals called nerve impulses</a:t>
            </a:r>
          </a:p>
          <a:p>
            <a:r>
              <a:rPr lang="en-US" dirty="0" smtClean="0"/>
              <a:t>Allows for communication between other parts of the body</a:t>
            </a:r>
          </a:p>
          <a:p>
            <a:endParaRPr lang="en-US" dirty="0" smtClean="0"/>
          </a:p>
        </p:txBody>
      </p:sp>
      <p:pic>
        <p:nvPicPr>
          <p:cNvPr id="5" name="Content Placeholder 4" descr="shi25707_01_15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54406" y="1600200"/>
            <a:ext cx="2889537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Glands that secrete chemical messengers called hormones</a:t>
            </a:r>
          </a:p>
          <a:p>
            <a:r>
              <a:rPr lang="en-US" dirty="0" smtClean="0"/>
              <a:t>Allows for body changes that last for a long time</a:t>
            </a:r>
          </a:p>
          <a:p>
            <a:endParaRPr lang="en-US" dirty="0"/>
          </a:p>
        </p:txBody>
      </p:sp>
      <p:pic>
        <p:nvPicPr>
          <p:cNvPr id="5" name="Content Placeholder 4" descr="shi25707_01_15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2215" y="1600200"/>
            <a:ext cx="3213919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heart, arteries, veins, capillaries, and blood</a:t>
            </a:r>
          </a:p>
          <a:p>
            <a:r>
              <a:rPr lang="en-US" dirty="0" smtClean="0"/>
              <a:t>Transports wastes, gases, nutrients, hormones</a:t>
            </a:r>
          </a:p>
        </p:txBody>
      </p:sp>
      <p:pic>
        <p:nvPicPr>
          <p:cNvPr id="5" name="Content Placeholder 4" descr="shi25707_01_16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58583" y="1600200"/>
            <a:ext cx="2881183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Lymphatic vessels, Lymph Fluid, Lymph nodes, Thymus, and Spleen</a:t>
            </a:r>
          </a:p>
          <a:p>
            <a:r>
              <a:rPr lang="en-US" dirty="0" smtClean="0"/>
              <a:t>Transports tissue fluid to blood</a:t>
            </a:r>
          </a:p>
          <a:p>
            <a:r>
              <a:rPr lang="en-US" dirty="0" smtClean="0"/>
              <a:t>Carries fatty substances away from digestive organs</a:t>
            </a:r>
          </a:p>
          <a:p>
            <a:r>
              <a:rPr lang="en-US" dirty="0" smtClean="0"/>
              <a:t>Defends against disease</a:t>
            </a:r>
          </a:p>
        </p:txBody>
      </p:sp>
      <p:pic>
        <p:nvPicPr>
          <p:cNvPr id="5" name="Content Placeholder 4" descr="shi25707_01_16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58583" y="1600200"/>
            <a:ext cx="2881183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mouth, tongue, teeth, salivary glands, pharynx, esophagus, stomach, liver, intestines, gallbladder, and pancreas</a:t>
            </a:r>
          </a:p>
          <a:p>
            <a:r>
              <a:rPr lang="en-US" dirty="0" smtClean="0"/>
              <a:t>Breaks down food into pieces that can be used by the body</a:t>
            </a:r>
          </a:p>
        </p:txBody>
      </p:sp>
      <p:pic>
        <p:nvPicPr>
          <p:cNvPr id="5" name="Content Placeholder 4" descr="shi25707_01_17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3495" y="1600200"/>
            <a:ext cx="293136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nasal cavity, lungs, bronchi, pharynx, larynx, and trachea</a:t>
            </a:r>
          </a:p>
          <a:p>
            <a:r>
              <a:rPr lang="en-US" dirty="0" smtClean="0"/>
              <a:t>Provides oxygen</a:t>
            </a:r>
          </a:p>
          <a:p>
            <a:r>
              <a:rPr lang="en-US" dirty="0" smtClean="0"/>
              <a:t>Gets rid of Carbon Dioxide</a:t>
            </a:r>
            <a:endParaRPr lang="en-US" dirty="0"/>
          </a:p>
        </p:txBody>
      </p:sp>
      <p:pic>
        <p:nvPicPr>
          <p:cNvPr id="5" name="Content Placeholder 4" descr="shi25707_01_17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3495" y="1600200"/>
            <a:ext cx="293136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kidneys, </a:t>
            </a:r>
            <a:r>
              <a:rPr lang="en-US" dirty="0" err="1" smtClean="0"/>
              <a:t>ureters</a:t>
            </a:r>
            <a:r>
              <a:rPr lang="en-US" dirty="0" smtClean="0"/>
              <a:t>, urinary bladder, and urethra</a:t>
            </a:r>
          </a:p>
          <a:p>
            <a:r>
              <a:rPr lang="en-US" dirty="0" smtClean="0"/>
              <a:t>Gets rid of nitrogenous waste or urine</a:t>
            </a:r>
          </a:p>
          <a:p>
            <a:r>
              <a:rPr lang="en-US" dirty="0" smtClean="0"/>
              <a:t>Digestive + Urinary = Excretory System</a:t>
            </a:r>
            <a:endParaRPr lang="en-US" dirty="0"/>
          </a:p>
        </p:txBody>
      </p:sp>
      <p:pic>
        <p:nvPicPr>
          <p:cNvPr id="5" name="Content Placeholder 4" descr="shi25707_01_17c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87590" y="1600200"/>
            <a:ext cx="282317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The study of internal and external structure and the physical relationships between parts</a:t>
            </a:r>
          </a:p>
          <a:p>
            <a:r>
              <a:rPr lang="en-US" sz="2800" dirty="0" smtClean="0"/>
              <a:t>Greek for separate or cut open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http://www.thealmightyguru.com/Reviews/GreysAnatomy/Images/GreysAnatomy-GraysAnatomy-H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686175" cy="475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 More parts than any other system on page 18</a:t>
            </a:r>
          </a:p>
          <a:p>
            <a:r>
              <a:rPr lang="en-US" dirty="0" smtClean="0"/>
              <a:t>Manufactures and transports sex cells aka sperm and eggs</a:t>
            </a:r>
            <a:endParaRPr lang="en-US" dirty="0"/>
          </a:p>
        </p:txBody>
      </p:sp>
      <p:pic>
        <p:nvPicPr>
          <p:cNvPr id="5" name="Content Placeholder 4" descr="shi25707_01_1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62453" y="1600200"/>
            <a:ext cx="3273444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i25707_01_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04800"/>
            <a:ext cx="4038600" cy="599759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Responsiveness</a:t>
            </a:r>
          </a:p>
          <a:p>
            <a:r>
              <a:rPr lang="en-US" sz="4000" dirty="0" smtClean="0"/>
              <a:t>Growth</a:t>
            </a:r>
          </a:p>
          <a:p>
            <a:r>
              <a:rPr lang="en-US" sz="4000" dirty="0" smtClean="0"/>
              <a:t>Reproduction</a:t>
            </a:r>
          </a:p>
          <a:p>
            <a:r>
              <a:rPr lang="en-US" sz="4000" dirty="0" smtClean="0"/>
              <a:t>Movement</a:t>
            </a:r>
          </a:p>
          <a:p>
            <a:r>
              <a:rPr lang="en-US" sz="4000" dirty="0" smtClean="0"/>
              <a:t>Metabolism</a:t>
            </a:r>
          </a:p>
        </p:txBody>
      </p:sp>
      <p:pic>
        <p:nvPicPr>
          <p:cNvPr id="1026" name="Picture 2" descr="http://www.cs.uaf.edu/2009/fall/cs441/proj1/bob/Pics/Frankenste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272552" cy="4235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Organisms respond to changes in their environment</a:t>
            </a:r>
          </a:p>
          <a:p>
            <a:r>
              <a:rPr lang="en-US" sz="3200" dirty="0" smtClean="0"/>
              <a:t>Also known as irritability or adaptation</a:t>
            </a:r>
          </a:p>
          <a:p>
            <a:r>
              <a:rPr lang="en-US" sz="3200" dirty="0" smtClean="0"/>
              <a:t>Can be long term or short term</a:t>
            </a:r>
          </a:p>
          <a:p>
            <a:r>
              <a:rPr lang="en-US" sz="3200" dirty="0" smtClean="0"/>
              <a:t>Ex.  Being afraid of someone jumping out at you</a:t>
            </a:r>
          </a:p>
          <a:p>
            <a:r>
              <a:rPr lang="en-US" sz="3200" dirty="0" smtClean="0"/>
              <a:t>Ex.  Animals that grow thicker coats during winter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05800" cy="1371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ability of an organism to create generations of similar organisms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7338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Can be internal – The movement of food, blood or other materials</a:t>
            </a:r>
          </a:p>
          <a:p>
            <a:r>
              <a:rPr lang="en-US" sz="3200" dirty="0" smtClean="0"/>
              <a:t>Can be external – moving through the environment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20585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6"/>
                </a:solidFill>
                <a:latin typeface="+mj-lt"/>
              </a:rPr>
              <a:t>Movement</a:t>
            </a:r>
            <a:endParaRPr lang="en-US" sz="300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Characterized by increasing the number of cells or increasing the size of cells.</a:t>
            </a:r>
          </a:p>
          <a:p>
            <a:r>
              <a:rPr lang="en-US" sz="2800" i="1" dirty="0" smtClean="0"/>
              <a:t>Differentiation</a:t>
            </a:r>
            <a:r>
              <a:rPr lang="en-US" sz="2800" dirty="0" smtClean="0"/>
              <a:t> – when individual cells become specialized</a:t>
            </a:r>
            <a:endParaRPr lang="en-US" sz="2800" i="1" dirty="0"/>
          </a:p>
        </p:txBody>
      </p:sp>
      <p:pic>
        <p:nvPicPr>
          <p:cNvPr id="15362" name="Picture 2" descr="http://www.amyshah.com/wp-content/uploads/2007/04/pluripotent-stem-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779198" cy="4143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chemical operations that occur in the body</a:t>
            </a:r>
          </a:p>
          <a:p>
            <a:r>
              <a:rPr lang="en-US" sz="2800" dirty="0" smtClean="0"/>
              <a:t>Provides energy for the other characteristics</a:t>
            </a:r>
          </a:p>
          <a:p>
            <a:r>
              <a:rPr lang="en-US" sz="2800" dirty="0" smtClean="0"/>
              <a:t>Usually creates waste products that the body gets rid using the process called </a:t>
            </a:r>
            <a:r>
              <a:rPr lang="en-US" sz="2800" i="1" dirty="0" smtClean="0"/>
              <a:t>excretion</a:t>
            </a:r>
          </a:p>
          <a:p>
            <a:r>
              <a:rPr lang="en-US" sz="2800" i="1" dirty="0" smtClean="0"/>
              <a:t>Respiration</a:t>
            </a:r>
            <a:r>
              <a:rPr lang="en-US" sz="2800" dirty="0" smtClean="0"/>
              <a:t> – the absorption, transfer, and use of oxygen by the cells</a:t>
            </a:r>
          </a:p>
        </p:txBody>
      </p:sp>
      <p:pic>
        <p:nvPicPr>
          <p:cNvPr id="20485" name="Picture 5" descr="C:\Users\Joe\AppData\Local\Microsoft\Windows\Temporary Internet Files\Content.IE5\29M6TOOM\MC900229887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67200"/>
            <a:ext cx="1843430" cy="17419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require to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pPr lvl="1"/>
            <a:r>
              <a:rPr lang="en-US" sz="2400" dirty="0" smtClean="0"/>
              <a:t>required for metabolic processes</a:t>
            </a:r>
          </a:p>
          <a:p>
            <a:pPr lvl="1"/>
            <a:r>
              <a:rPr lang="en-US" sz="2400" dirty="0" smtClean="0"/>
              <a:t>most abundant substance in body</a:t>
            </a:r>
          </a:p>
          <a:p>
            <a:pPr lvl="1"/>
            <a:r>
              <a:rPr lang="en-US" sz="2400" dirty="0" smtClean="0"/>
              <a:t>required for transport of substances</a:t>
            </a:r>
          </a:p>
          <a:p>
            <a:pPr lvl="1"/>
            <a:r>
              <a:rPr lang="en-US" sz="2400" dirty="0" smtClean="0"/>
              <a:t>regulates body temperature</a:t>
            </a:r>
          </a:p>
        </p:txBody>
      </p:sp>
      <p:pic>
        <p:nvPicPr>
          <p:cNvPr id="1026" name="Picture 2" descr="C:\Users\Joe\AppData\Local\Microsoft\Windows\Temporary Internet Files\Content.IE5\29M6TOOM\MC900441753[1]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2514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of what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Oxygen (gas)</a:t>
            </a:r>
          </a:p>
          <a:p>
            <a:pPr lvl="1"/>
            <a:r>
              <a:rPr lang="en-US" sz="2400" dirty="0" smtClean="0"/>
              <a:t> one-fifth of air</a:t>
            </a:r>
          </a:p>
          <a:p>
            <a:pPr lvl="1"/>
            <a:r>
              <a:rPr lang="en-US" sz="2400" dirty="0" smtClean="0"/>
              <a:t> used to release energy from nutrients</a:t>
            </a:r>
          </a:p>
          <a:p>
            <a:r>
              <a:rPr lang="en-US" dirty="0" smtClean="0"/>
              <a:t>Food</a:t>
            </a:r>
          </a:p>
          <a:p>
            <a:pPr lvl="1"/>
            <a:r>
              <a:rPr lang="en-US" sz="2400" dirty="0" smtClean="0"/>
              <a:t> provides necessary nutrients</a:t>
            </a:r>
          </a:p>
          <a:p>
            <a:pPr lvl="1"/>
            <a:r>
              <a:rPr lang="en-US" sz="2400" dirty="0" smtClean="0"/>
              <a:t>supplies energy</a:t>
            </a:r>
          </a:p>
          <a:p>
            <a:pPr lvl="1"/>
            <a:r>
              <a:rPr lang="en-US" sz="2400" dirty="0" smtClean="0"/>
              <a:t>supplies raw materials</a:t>
            </a:r>
          </a:p>
          <a:p>
            <a:endParaRPr lang="en-US" dirty="0"/>
          </a:p>
        </p:txBody>
      </p:sp>
      <p:pic>
        <p:nvPicPr>
          <p:cNvPr id="2050" name="Picture 2" descr="C:\Users\Joe\AppData\Local\Microsoft\Windows\Temporary Internet Files\Content.IE5\B7DYAY66\MC900233499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646312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of what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86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 Heat</a:t>
            </a:r>
          </a:p>
          <a:p>
            <a:pPr lvl="1"/>
            <a:r>
              <a:rPr lang="en-US" dirty="0" smtClean="0"/>
              <a:t>form of energy </a:t>
            </a:r>
          </a:p>
          <a:p>
            <a:pPr lvl="1"/>
            <a:r>
              <a:rPr lang="en-US" dirty="0" smtClean="0"/>
              <a:t>partly controls rate of metabolic reactions</a:t>
            </a:r>
          </a:p>
          <a:p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application of force on an object</a:t>
            </a:r>
          </a:p>
          <a:p>
            <a:pPr lvl="1"/>
            <a:r>
              <a:rPr lang="en-US" dirty="0" smtClean="0"/>
              <a:t>atmospheric pressure – important for breathing</a:t>
            </a:r>
          </a:p>
          <a:p>
            <a:pPr lvl="1"/>
            <a:r>
              <a:rPr lang="en-US" dirty="0" smtClean="0"/>
              <a:t>hydrostatic pressure – keeps blood flowing</a:t>
            </a:r>
          </a:p>
          <a:p>
            <a:endParaRPr lang="en-US" dirty="0"/>
          </a:p>
        </p:txBody>
      </p:sp>
      <p:pic>
        <p:nvPicPr>
          <p:cNvPr id="3074" name="Picture 2" descr="C:\Users\Joe\AppData\Local\Microsoft\Windows\Temporary Internet Files\Content.IE5\HGT07JEL\MC900440405[1]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2514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Macroscopic (Gross)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Deals with features that are visible with the naked eye</a:t>
            </a:r>
          </a:p>
          <a:p>
            <a:r>
              <a:rPr lang="en-US" sz="2800" i="1" dirty="0" smtClean="0"/>
              <a:t>Surface anatomy </a:t>
            </a:r>
            <a:r>
              <a:rPr lang="en-US" sz="2800" dirty="0" smtClean="0"/>
              <a:t>– The study of the general form and superficial markings</a:t>
            </a:r>
          </a:p>
          <a:p>
            <a:r>
              <a:rPr lang="en-US" sz="2800" i="1" dirty="0" smtClean="0"/>
              <a:t>Regional anatomy – </a:t>
            </a:r>
            <a:r>
              <a:rPr lang="en-US" sz="2800" dirty="0" smtClean="0"/>
              <a:t>The study of the superficial and internal features in a specific region of the body.  Ex.  </a:t>
            </a:r>
            <a:r>
              <a:rPr lang="en-US" sz="2800" dirty="0"/>
              <a:t>h</a:t>
            </a:r>
            <a:r>
              <a:rPr lang="en-US" sz="2800" dirty="0" smtClean="0"/>
              <a:t>ead, neck, or trunk</a:t>
            </a:r>
          </a:p>
          <a:p>
            <a:r>
              <a:rPr lang="en-US" sz="2800" i="1" dirty="0" smtClean="0"/>
              <a:t>Systemic anatomy – </a:t>
            </a:r>
            <a:r>
              <a:rPr lang="en-US" sz="2800" dirty="0" smtClean="0"/>
              <a:t>The study of features of major organ systems.  Ex. The cardiovascular system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572000"/>
          </a:xfrm>
        </p:spPr>
        <p:txBody>
          <a:bodyPr/>
          <a:lstStyle/>
          <a:p>
            <a:r>
              <a:rPr lang="en-US" dirty="0" smtClean="0"/>
              <a:t>The body’s maintenance of a stable internal environment</a:t>
            </a:r>
          </a:p>
          <a:p>
            <a:r>
              <a:rPr lang="en-US" dirty="0" smtClean="0"/>
              <a:t>The body uses 3 homeostatic mechanisms to maintain internal environment</a:t>
            </a:r>
          </a:p>
          <a:p>
            <a:pPr lvl="1"/>
            <a:r>
              <a:rPr lang="en-US" dirty="0" smtClean="0"/>
              <a:t>Receptors – provide information about specific conditions and can be a cell or molecule</a:t>
            </a:r>
          </a:p>
          <a:p>
            <a:pPr lvl="1"/>
            <a:r>
              <a:rPr lang="en-US" dirty="0" smtClean="0"/>
              <a:t>Control center – has a set point that tells what a particular value should be</a:t>
            </a:r>
          </a:p>
          <a:p>
            <a:pPr lvl="1"/>
            <a:r>
              <a:rPr lang="en-US" dirty="0" smtClean="0"/>
              <a:t>Effectors – These actually change the environment and can be glands or muscles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4572000"/>
          </a:xfrm>
        </p:spPr>
        <p:txBody>
          <a:bodyPr/>
          <a:lstStyle/>
          <a:p>
            <a:r>
              <a:rPr lang="en-US" dirty="0" smtClean="0"/>
              <a:t>Think of the thermometer in your house as a </a:t>
            </a:r>
            <a:r>
              <a:rPr lang="en-US" b="1" dirty="0" smtClean="0"/>
              <a:t>receptor</a:t>
            </a:r>
          </a:p>
          <a:p>
            <a:r>
              <a:rPr lang="en-US" dirty="0" smtClean="0"/>
              <a:t>Your thermostat is your </a:t>
            </a:r>
            <a:r>
              <a:rPr lang="en-US" b="1" dirty="0" smtClean="0"/>
              <a:t>control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 &amp; what you set it at, is your </a:t>
            </a:r>
            <a:r>
              <a:rPr lang="en-US" b="1" dirty="0" smtClean="0"/>
              <a:t>set</a:t>
            </a:r>
            <a:r>
              <a:rPr lang="en-US" dirty="0" smtClean="0"/>
              <a:t> </a:t>
            </a:r>
            <a:r>
              <a:rPr lang="en-US" b="1" dirty="0" smtClean="0"/>
              <a:t>point</a:t>
            </a:r>
          </a:p>
          <a:p>
            <a:r>
              <a:rPr lang="en-US" dirty="0" smtClean="0"/>
              <a:t>Your heater is your </a:t>
            </a:r>
            <a:r>
              <a:rPr lang="en-US" b="1" dirty="0" err="1" smtClean="0"/>
              <a:t>effector</a:t>
            </a:r>
            <a:r>
              <a:rPr lang="en-US" dirty="0" smtClean="0"/>
              <a:t> that begins running to heat your house</a:t>
            </a:r>
            <a:endParaRPr lang="en-US" dirty="0"/>
          </a:p>
        </p:txBody>
      </p:sp>
      <p:pic>
        <p:nvPicPr>
          <p:cNvPr id="4100" name="Picture 4" descr="C:\Users\Joe\AppData\Local\Microsoft\Windows\Temporary Internet Files\Content.IE5\HGT07JEL\MC9001498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362200"/>
            <a:ext cx="1993271" cy="2055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shi25707_0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"/>
            <a:ext cx="294254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2819400" y="533400"/>
            <a:ext cx="3048000" cy="5786437"/>
            <a:chOff x="3278188" y="1274763"/>
            <a:chExt cx="2417762" cy="5405437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3322638" y="1966913"/>
              <a:ext cx="6873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Receptors</a:t>
              </a:r>
            </a:p>
            <a:p>
              <a:r>
                <a:rPr lang="en-US" sz="600" b="1" dirty="0" err="1">
                  <a:solidFill>
                    <a:srgbClr val="000000"/>
                  </a:solidFill>
                  <a:latin typeface="Arial" charset="0"/>
                </a:rPr>
                <a:t>Thermoreceptors</a:t>
              </a:r>
              <a:endParaRPr lang="en-US" sz="600" b="1" dirty="0">
                <a:solidFill>
                  <a:srgbClr val="000000"/>
                </a:solidFill>
                <a:latin typeface="Arial" charset="0"/>
              </a:endParaRP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send signals to the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control center.</a:t>
              </a:r>
              <a:endParaRPr lang="en-US" sz="600" b="1" dirty="0">
                <a:latin typeface="Arial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813175" y="3319463"/>
              <a:ext cx="2968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too high</a:t>
              </a:r>
              <a:endParaRPr lang="en-US" sz="600" b="1">
                <a:latin typeface="Arial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3830638" y="4165600"/>
              <a:ext cx="263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too low</a:t>
              </a:r>
              <a:endParaRPr lang="en-US" sz="600" b="1">
                <a:latin typeface="Arial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740150" y="3636963"/>
              <a:ext cx="4683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Normal body</a:t>
              </a:r>
            </a:p>
            <a:p>
              <a:pPr algn="ctr"/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temperature</a:t>
              </a:r>
            </a:p>
            <a:p>
              <a:pPr algn="ctr"/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37°C (98.6°F)</a:t>
              </a:r>
              <a:endParaRPr lang="en-US" sz="600" b="1" dirty="0">
                <a:latin typeface="Arial" charset="0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883025" y="1274763"/>
              <a:ext cx="85883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Control center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The hypothalamus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detects the deviation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from the set point and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signals </a:t>
              </a:r>
              <a:r>
                <a:rPr lang="en-US" sz="600" b="1" dirty="0" err="1">
                  <a:solidFill>
                    <a:srgbClr val="000000"/>
                  </a:solidFill>
                  <a:latin typeface="Arial" charset="0"/>
                </a:rPr>
                <a:t>effector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 organs.</a:t>
              </a:r>
              <a:endParaRPr lang="en-US" sz="600" b="1" dirty="0">
                <a:latin typeface="Arial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883025" y="5827713"/>
              <a:ext cx="85883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Control center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The hypothalamus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detects the deviation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from the set point and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signals effector organs.</a:t>
              </a:r>
              <a:endParaRPr lang="en-US" sz="600" b="1">
                <a:latin typeface="Arial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902200" y="6219825"/>
              <a:ext cx="7905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If body temperature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continues to drop,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control center signals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muscles to contract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Involuntarily.</a:t>
              </a:r>
              <a:endParaRPr lang="en-US" sz="600" b="1">
                <a:latin typeface="Arial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278188" y="2743200"/>
              <a:ext cx="7159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Stimulus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Body temperature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rises above normal.</a:t>
              </a:r>
              <a:endParaRPr lang="en-US" sz="600" b="1" dirty="0">
                <a:latin typeface="Arial" charset="0"/>
              </a:endParaRPr>
            </a:p>
          </p:txBody>
        </p: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4543425" y="1973263"/>
              <a:ext cx="8524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Effectors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Skin blood vessels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dilate and sweat glands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secrete.</a:t>
              </a:r>
              <a:endParaRPr lang="en-US" sz="600" b="1" dirty="0">
                <a:latin typeface="Arial" charset="0"/>
              </a:endParaRPr>
            </a:p>
          </p:txBody>
        </p:sp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4487863" y="2725738"/>
              <a:ext cx="9731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Response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Body heat is lost to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surroundings, temperature</a:t>
              </a:r>
            </a:p>
            <a:p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drops toward normal.</a:t>
              </a:r>
              <a:endParaRPr lang="en-US" sz="600" b="1" dirty="0">
                <a:latin typeface="Arial" charset="0"/>
              </a:endParaRPr>
            </a:p>
          </p:txBody>
        </p:sp>
        <p:sp>
          <p:nvSpPr>
            <p:cNvPr id="33" name="Rectangle 46"/>
            <p:cNvSpPr>
              <a:spLocks noChangeArrowheads="1"/>
            </p:cNvSpPr>
            <p:nvPr/>
          </p:nvSpPr>
          <p:spPr bwMode="auto">
            <a:xfrm>
              <a:off x="3322638" y="5067300"/>
              <a:ext cx="6873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Receptors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Thermoreceptors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send signals to the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control center.</a:t>
              </a:r>
              <a:endParaRPr lang="en-US" sz="600" b="1">
                <a:latin typeface="Arial" charset="0"/>
              </a:endParaRPr>
            </a:p>
          </p:txBody>
        </p: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4524375" y="5060950"/>
              <a:ext cx="63341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Effectors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Skin blood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vessels constrict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and sweat glands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remain inactive.</a:t>
              </a:r>
              <a:endParaRPr lang="en-US" sz="600" b="1">
                <a:latin typeface="Arial" charset="0"/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3278188" y="4492625"/>
              <a:ext cx="7413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Stimulus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Body temperature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drops below normal.</a:t>
              </a:r>
              <a:endParaRPr lang="en-US" sz="600" b="1">
                <a:latin typeface="Arial" charset="0"/>
              </a:endParaRP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5281613" y="5060950"/>
              <a:ext cx="37941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Effectors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Muscle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activity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generates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body heat.</a:t>
              </a:r>
              <a:endParaRPr lang="en-US" sz="600" b="1">
                <a:latin typeface="Arial" charset="0"/>
              </a:endParaRPr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4487863" y="4492625"/>
              <a:ext cx="12080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Response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Body heat is conserved,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Arial" charset="0"/>
                </a:rPr>
                <a:t>temperature rises toward normal.</a:t>
              </a:r>
              <a:endParaRPr lang="en-US" sz="6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feedback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86200" cy="4572000"/>
          </a:xfrm>
        </p:spPr>
        <p:txBody>
          <a:bodyPr/>
          <a:lstStyle/>
          <a:p>
            <a:r>
              <a:rPr lang="en-US" dirty="0" smtClean="0"/>
              <a:t>Negative Feedback – this causes the effectors to slow down or stop as conditions return to normal</a:t>
            </a:r>
          </a:p>
          <a:p>
            <a:r>
              <a:rPr lang="en-US" dirty="0" smtClean="0"/>
              <a:t>Positive Feedback – short lived  reactions that cause unstable conditions and move the body away from normal state</a:t>
            </a:r>
            <a:endParaRPr lang="en-US" dirty="0"/>
          </a:p>
        </p:txBody>
      </p:sp>
      <p:pic>
        <p:nvPicPr>
          <p:cNvPr id="5122" name="Picture 2" descr="http://www.talbotcentral.ucr.edu/AAA_03_research/AAA_03C_research/BloodClotO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81325" cy="2434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the human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main portions</a:t>
            </a:r>
          </a:p>
          <a:p>
            <a:pPr lvl="1"/>
            <a:r>
              <a:rPr lang="en-US" sz="3200" b="1" dirty="0" smtClean="0"/>
              <a:t>Axial portion </a:t>
            </a:r>
            <a:r>
              <a:rPr lang="en-US" sz="3200" dirty="0" smtClean="0"/>
              <a:t>which includes head, neck, and trunk</a:t>
            </a:r>
          </a:p>
          <a:p>
            <a:pPr lvl="1"/>
            <a:r>
              <a:rPr lang="en-US" sz="3200" b="1" dirty="0" err="1" smtClean="0"/>
              <a:t>Appendicular</a:t>
            </a:r>
            <a:r>
              <a:rPr lang="en-US" sz="3200" b="1" dirty="0" smtClean="0"/>
              <a:t> portion </a:t>
            </a:r>
            <a:r>
              <a:rPr lang="en-US" sz="3200" dirty="0" smtClean="0"/>
              <a:t>which includes all of your limbs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In the Axial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Cranial cavity</a:t>
            </a:r>
          </a:p>
          <a:p>
            <a:r>
              <a:rPr lang="en-US" dirty="0" smtClean="0"/>
              <a:t>Vertebral canal</a:t>
            </a:r>
          </a:p>
          <a:p>
            <a:r>
              <a:rPr lang="en-US" dirty="0" smtClean="0"/>
              <a:t>Thoracic cavity</a:t>
            </a:r>
          </a:p>
          <a:p>
            <a:r>
              <a:rPr lang="en-US" dirty="0" err="1" smtClean="0"/>
              <a:t>Abdominopelvic</a:t>
            </a:r>
            <a:r>
              <a:rPr lang="en-US" dirty="0" smtClean="0"/>
              <a:t> cavity</a:t>
            </a:r>
          </a:p>
          <a:p>
            <a:pPr lvl="1"/>
            <a:r>
              <a:rPr lang="en-US" dirty="0" smtClean="0"/>
              <a:t>Composed of the abdominal and pelvic cavities</a:t>
            </a:r>
          </a:p>
          <a:p>
            <a:r>
              <a:rPr lang="en-US" dirty="0" smtClean="0"/>
              <a:t>The organs in the thoracic and abdominal are called viscera</a:t>
            </a:r>
            <a:endParaRPr lang="en-US" dirty="0"/>
          </a:p>
        </p:txBody>
      </p:sp>
      <p:grpSp>
        <p:nvGrpSpPr>
          <p:cNvPr id="5" name="Content Placeholder 4"/>
          <p:cNvGrpSpPr>
            <a:grpSpLocks noGrp="1"/>
          </p:cNvGrpSpPr>
          <p:nvPr/>
        </p:nvGrpSpPr>
        <p:grpSpPr>
          <a:xfrm>
            <a:off x="4270375" y="1600200"/>
            <a:ext cx="3724393" cy="4572000"/>
            <a:chOff x="68263" y="2590800"/>
            <a:chExt cx="3738941" cy="3889375"/>
          </a:xfrm>
        </p:grpSpPr>
        <p:pic>
          <p:nvPicPr>
            <p:cNvPr id="6" name="Picture 2" descr="shi25707_01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2590800"/>
              <a:ext cx="1231900" cy="388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215900" y="4116388"/>
              <a:ext cx="74453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Thoracic cavity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68263" y="5524500"/>
              <a:ext cx="7921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Abdominopelvic</a:t>
              </a:r>
            </a:p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cavity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1038225" y="5283200"/>
              <a:ext cx="5254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Abdominal</a:t>
              </a:r>
            </a:p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cavity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1039813" y="5795963"/>
              <a:ext cx="61595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Pelvic cavity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>
              <a:off x="3025775" y="2882900"/>
              <a:ext cx="665163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Cranial cavity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074988" y="3387725"/>
              <a:ext cx="732216" cy="10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latin typeface="Arial" charset="0"/>
                </a:rPr>
                <a:t>vertebral canal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>
              <a:off x="1635125" y="5364163"/>
              <a:ext cx="238125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1681163" y="5867400"/>
              <a:ext cx="50006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1000125" y="4192588"/>
              <a:ext cx="1079500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4"/>
            <p:cNvSpPr>
              <a:spLocks noChangeShapeType="1"/>
            </p:cNvSpPr>
            <p:nvPr/>
          </p:nvSpPr>
          <p:spPr bwMode="auto">
            <a:xfrm>
              <a:off x="2311400" y="2930525"/>
              <a:ext cx="687388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2274888" y="3441700"/>
              <a:ext cx="719137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942975" y="5308600"/>
              <a:ext cx="74613" cy="592138"/>
            </a:xfrm>
            <a:custGeom>
              <a:avLst/>
              <a:gdLst>
                <a:gd name="T0" fmla="*/ 2147483647 w 37"/>
                <a:gd name="T1" fmla="*/ 2147483647 h 305"/>
                <a:gd name="T2" fmla="*/ 0 w 37"/>
                <a:gd name="T3" fmla="*/ 2147483647 h 305"/>
                <a:gd name="T4" fmla="*/ 0 w 37"/>
                <a:gd name="T5" fmla="*/ 0 h 305"/>
                <a:gd name="T6" fmla="*/ 2147483647 w 37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305"/>
                <a:gd name="T14" fmla="*/ 37 w 37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305">
                  <a:moveTo>
                    <a:pt x="37" y="305"/>
                  </a:moveTo>
                  <a:lnTo>
                    <a:pt x="0" y="305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Insane in the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572000"/>
          </a:xfrm>
        </p:spPr>
        <p:txBody>
          <a:bodyPr/>
          <a:lstStyle/>
          <a:p>
            <a:r>
              <a:rPr lang="en-US" dirty="0" smtClean="0"/>
              <a:t>Serous Membranes – membranes that line a cavity</a:t>
            </a:r>
          </a:p>
          <a:p>
            <a:pPr lvl="1"/>
            <a:r>
              <a:rPr lang="en-US" dirty="0" smtClean="0"/>
              <a:t>Have two layers with mucus in between</a:t>
            </a:r>
          </a:p>
          <a:p>
            <a:pPr lvl="1"/>
            <a:r>
              <a:rPr lang="en-US" dirty="0" smtClean="0"/>
              <a:t>The parietal is the layer the lines the wall</a:t>
            </a:r>
          </a:p>
          <a:p>
            <a:pPr lvl="1"/>
            <a:r>
              <a:rPr lang="en-US" dirty="0" smtClean="0"/>
              <a:t>The visceral is the layer that surround the organ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Joe\AppData\Local\Microsoft\Windows\Temporary Internet Files\Content.IE5\HGT07JEL\MC90043708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err="1" smtClean="0"/>
              <a:t>Abdominopelvic</a:t>
            </a:r>
            <a:r>
              <a:rPr lang="en-US" dirty="0" smtClean="0"/>
              <a:t>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3657600" cy="4572000"/>
          </a:xfrm>
        </p:spPr>
        <p:txBody>
          <a:bodyPr/>
          <a:lstStyle/>
          <a:p>
            <a:r>
              <a:rPr lang="en-US" dirty="0" smtClean="0"/>
              <a:t>Pleural membranes</a:t>
            </a:r>
          </a:p>
          <a:p>
            <a:pPr lvl="1"/>
            <a:r>
              <a:rPr lang="en-US" dirty="0" smtClean="0"/>
              <a:t>surrounds the lungs</a:t>
            </a:r>
          </a:p>
          <a:p>
            <a:r>
              <a:rPr lang="en-US" dirty="0" smtClean="0"/>
              <a:t>Pericardial membranes</a:t>
            </a:r>
          </a:p>
          <a:p>
            <a:pPr lvl="1"/>
            <a:r>
              <a:rPr lang="en-US" dirty="0" smtClean="0"/>
              <a:t>surround the heart</a:t>
            </a:r>
          </a:p>
          <a:p>
            <a:pPr lvl="1"/>
            <a:r>
              <a:rPr lang="en-US" dirty="0" smtClean="0"/>
              <a:t>Has visceral, parietal, and fibrous layers</a:t>
            </a:r>
          </a:p>
          <a:p>
            <a:r>
              <a:rPr lang="en-US" dirty="0" smtClean="0"/>
              <a:t>Peritoneal membranes</a:t>
            </a:r>
          </a:p>
          <a:p>
            <a:pPr lvl="1"/>
            <a:r>
              <a:rPr lang="en-US" dirty="0" smtClean="0"/>
              <a:t>Line the walls of the </a:t>
            </a:r>
            <a:r>
              <a:rPr lang="en-US" dirty="0" err="1" smtClean="0"/>
              <a:t>abdominopelvic</a:t>
            </a:r>
            <a:r>
              <a:rPr lang="en-US" dirty="0" smtClean="0"/>
              <a:t> cavity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shi25707_01_1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219200"/>
            <a:ext cx="4038600" cy="2667000"/>
          </a:xfrm>
        </p:spPr>
      </p:pic>
      <p:pic>
        <p:nvPicPr>
          <p:cNvPr id="6" name="Picture 5" descr="shi25707_01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810000"/>
            <a:ext cx="3657600" cy="23078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91400" cy="4572000"/>
          </a:xfrm>
        </p:spPr>
        <p:txBody>
          <a:bodyPr/>
          <a:lstStyle/>
          <a:p>
            <a:r>
              <a:rPr lang="en-US" dirty="0" smtClean="0"/>
              <a:t>What does it mean to you?</a:t>
            </a:r>
          </a:p>
          <a:p>
            <a:r>
              <a:rPr lang="en-US" dirty="0" smtClean="0"/>
              <a:t>Think</a:t>
            </a:r>
          </a:p>
          <a:p>
            <a:r>
              <a:rPr lang="en-US" dirty="0" smtClean="0"/>
              <a:t>Pair</a:t>
            </a:r>
          </a:p>
          <a:p>
            <a:r>
              <a:rPr lang="en-US" dirty="0" smtClean="0"/>
              <a:t>Share</a:t>
            </a:r>
            <a:endParaRPr lang="en-US" dirty="0"/>
          </a:p>
        </p:txBody>
      </p:sp>
      <p:pic>
        <p:nvPicPr>
          <p:cNvPr id="41986" name="Picture 2" descr="http://www.huonvalley.tas.gov.au/webdata/resources/files/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2298700" cy="2298700"/>
          </a:xfrm>
          <a:prstGeom prst="rect">
            <a:avLst/>
          </a:prstGeom>
          <a:noFill/>
        </p:spPr>
      </p:pic>
      <p:pic>
        <p:nvPicPr>
          <p:cNvPr id="41988" name="Picture 4" descr="Alan Patric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14800"/>
            <a:ext cx="1524000" cy="2286000"/>
          </a:xfrm>
          <a:prstGeom prst="rect">
            <a:avLst/>
          </a:prstGeom>
          <a:noFill/>
        </p:spPr>
      </p:pic>
      <p:pic>
        <p:nvPicPr>
          <p:cNvPr id="41990" name="Picture 6" descr="http://scienceblogs.com/neurotopia/colle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114800"/>
            <a:ext cx="1510311" cy="2282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Anatomical Position </a:t>
            </a:r>
            <a:r>
              <a:rPr lang="en-US" dirty="0" smtClean="0">
                <a:solidFill>
                  <a:schemeClr val="tx2"/>
                </a:solidFill>
              </a:rPr>
              <a:t>– standing erect, facing forward, upper limbs at the sides, palms facing forward and thumbs out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shi25707_01_14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89919" y="1600200"/>
            <a:ext cx="3018512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Deals with features that are </a:t>
            </a:r>
            <a:r>
              <a:rPr lang="en-US" sz="2800" u="sng" dirty="0" smtClean="0"/>
              <a:t>not</a:t>
            </a:r>
            <a:r>
              <a:rPr lang="en-US" sz="2800" dirty="0" smtClean="0"/>
              <a:t> visible with the naked eye</a:t>
            </a:r>
          </a:p>
          <a:p>
            <a:r>
              <a:rPr lang="en-US" sz="2800" i="1" dirty="0" smtClean="0"/>
              <a:t>Cytology – </a:t>
            </a:r>
            <a:r>
              <a:rPr lang="en-US" sz="2800" dirty="0" smtClean="0"/>
              <a:t>analyzes the internal structure of individual cells</a:t>
            </a:r>
          </a:p>
          <a:p>
            <a:r>
              <a:rPr lang="en-US" sz="2800" i="1" dirty="0" smtClean="0"/>
              <a:t>Histology – </a:t>
            </a:r>
            <a:r>
              <a:rPr lang="en-US" sz="2800" dirty="0" smtClean="0"/>
              <a:t>analyzes tissues or groups of specialized cells</a:t>
            </a:r>
            <a:endParaRPr lang="en-US" sz="2800" i="1" dirty="0" smtClean="0"/>
          </a:p>
          <a:p>
            <a:endParaRPr lang="en-US" dirty="0"/>
          </a:p>
        </p:txBody>
      </p:sp>
      <p:pic>
        <p:nvPicPr>
          <p:cNvPr id="24578" name="Picture 2" descr="http://epigenome.eu/media/images/large/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762375" cy="3762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572000"/>
          </a:xfrm>
        </p:spPr>
        <p:txBody>
          <a:bodyPr/>
          <a:lstStyle/>
          <a:p>
            <a:r>
              <a:rPr lang="en-US" b="1" dirty="0" smtClean="0"/>
              <a:t>Superior v. Inferior</a:t>
            </a:r>
          </a:p>
          <a:p>
            <a:pPr lvl="1"/>
            <a:r>
              <a:rPr lang="en-US" dirty="0" smtClean="0"/>
              <a:t>Superior – Closer to the hear</a:t>
            </a:r>
          </a:p>
          <a:p>
            <a:pPr lvl="1"/>
            <a:r>
              <a:rPr lang="en-US" dirty="0" smtClean="0"/>
              <a:t>Inferior – closer to the feet</a:t>
            </a:r>
          </a:p>
          <a:p>
            <a:r>
              <a:rPr lang="en-US" b="1" dirty="0" smtClean="0"/>
              <a:t>Anterior v. Posterior</a:t>
            </a:r>
          </a:p>
          <a:p>
            <a:pPr lvl="1"/>
            <a:r>
              <a:rPr lang="en-US" dirty="0" smtClean="0"/>
              <a:t>Anterior – towards the front</a:t>
            </a:r>
          </a:p>
          <a:p>
            <a:pPr lvl="1"/>
            <a:r>
              <a:rPr lang="en-US" dirty="0" smtClean="0"/>
              <a:t>Posterior – toward the back</a:t>
            </a:r>
            <a:endParaRPr lang="en-US" dirty="0"/>
          </a:p>
        </p:txBody>
      </p:sp>
      <p:pic>
        <p:nvPicPr>
          <p:cNvPr id="5" name="Content Placeholder 4" descr="shi25707_01_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1663414"/>
            <a:ext cx="3657600" cy="444557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</a:t>
            </a:r>
            <a:r>
              <a:rPr lang="en-US" dirty="0" err="1" smtClean="0"/>
              <a:t>Postition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029200" cy="4572000"/>
          </a:xfrm>
        </p:spPr>
        <p:txBody>
          <a:bodyPr/>
          <a:lstStyle/>
          <a:p>
            <a:r>
              <a:rPr lang="en-US" b="1" dirty="0" err="1" smtClean="0"/>
              <a:t>Ipsi</a:t>
            </a:r>
            <a:r>
              <a:rPr lang="en-US" b="1" dirty="0" smtClean="0"/>
              <a:t>-lateral v. Contra-lateral</a:t>
            </a:r>
          </a:p>
          <a:p>
            <a:pPr lvl="1"/>
            <a:r>
              <a:rPr lang="en-US" dirty="0" err="1" smtClean="0"/>
              <a:t>Ipsi</a:t>
            </a:r>
            <a:r>
              <a:rPr lang="en-US" dirty="0" smtClean="0"/>
              <a:t>-lateral – structures that are on the same side</a:t>
            </a:r>
          </a:p>
          <a:p>
            <a:pPr lvl="1"/>
            <a:r>
              <a:rPr lang="en-US" dirty="0" smtClean="0"/>
              <a:t>Contra – lateral – structures on opposite sides</a:t>
            </a:r>
          </a:p>
          <a:p>
            <a:r>
              <a:rPr lang="en-US" b="1" dirty="0" smtClean="0"/>
              <a:t>Medial v. Lateral</a:t>
            </a:r>
          </a:p>
          <a:p>
            <a:pPr lvl="1"/>
            <a:r>
              <a:rPr lang="en-US" dirty="0" smtClean="0"/>
              <a:t>Medial - closer to your midline, that goes from your nose to your bellybutton</a:t>
            </a:r>
          </a:p>
          <a:p>
            <a:pPr lvl="1"/>
            <a:r>
              <a:rPr lang="en-US" dirty="0" smtClean="0"/>
              <a:t>Lateral – closer to your arms</a:t>
            </a:r>
          </a:p>
          <a:p>
            <a:pPr lvl="1"/>
            <a:r>
              <a:rPr lang="en-US" dirty="0" smtClean="0"/>
              <a:t>Bilateral – paired structures with one on each side</a:t>
            </a:r>
          </a:p>
        </p:txBody>
      </p:sp>
      <p:pic>
        <p:nvPicPr>
          <p:cNvPr id="5" name="Content Placeholder 4" descr="shi25707_01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3657600" cy="44455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Proximal v. Distal</a:t>
            </a:r>
          </a:p>
          <a:p>
            <a:pPr lvl="1"/>
            <a:r>
              <a:rPr lang="en-US" dirty="0" smtClean="0"/>
              <a:t>Proximal – closer to the trunk as compared to another structure</a:t>
            </a:r>
          </a:p>
          <a:p>
            <a:pPr lvl="1"/>
            <a:r>
              <a:rPr lang="en-US" dirty="0" smtClean="0"/>
              <a:t>Distal – farther from the trunk</a:t>
            </a:r>
          </a:p>
          <a:p>
            <a:r>
              <a:rPr lang="en-US" b="1" dirty="0" smtClean="0"/>
              <a:t>Superficial v. Deep</a:t>
            </a:r>
          </a:p>
          <a:p>
            <a:pPr lvl="1"/>
            <a:r>
              <a:rPr lang="en-US" dirty="0" smtClean="0"/>
              <a:t>Superficial – closer to the surface also known as peripheral</a:t>
            </a:r>
          </a:p>
          <a:p>
            <a:pPr lvl="1"/>
            <a:r>
              <a:rPr lang="en-US" dirty="0" smtClean="0"/>
              <a:t>Deep – more internal</a:t>
            </a:r>
            <a:endParaRPr lang="en-US" dirty="0"/>
          </a:p>
        </p:txBody>
      </p:sp>
      <p:pic>
        <p:nvPicPr>
          <p:cNvPr id="5" name="Content Placeholder 4" descr="shi25707_01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3657600" cy="44455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7056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Sagittal</a:t>
            </a:r>
            <a:r>
              <a:rPr lang="en-US" dirty="0" smtClean="0"/>
              <a:t> or Median – divides body into left and right portions</a:t>
            </a:r>
          </a:p>
          <a:p>
            <a:pPr lvl="1"/>
            <a:r>
              <a:rPr lang="en-US" dirty="0" smtClean="0"/>
              <a:t> Mid-</a:t>
            </a:r>
            <a:r>
              <a:rPr lang="en-US" dirty="0" err="1" smtClean="0"/>
              <a:t>sagittal</a:t>
            </a:r>
            <a:r>
              <a:rPr lang="en-US" dirty="0" smtClean="0"/>
              <a:t> – divides body into equal left and right portions</a:t>
            </a:r>
          </a:p>
          <a:p>
            <a:endParaRPr lang="en-US" dirty="0" smtClean="0"/>
          </a:p>
          <a:p>
            <a:r>
              <a:rPr lang="en-US" dirty="0" smtClean="0"/>
              <a:t> Transverse or Horizontal – divides body into superior and inferior portions</a:t>
            </a:r>
          </a:p>
          <a:p>
            <a:endParaRPr lang="en-US" dirty="0" smtClean="0"/>
          </a:p>
          <a:p>
            <a:r>
              <a:rPr lang="en-US" dirty="0" smtClean="0"/>
              <a:t> Coronal or Frontal – divides body into anterior and posterior portions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Sections</a:t>
            </a:r>
            <a:endParaRPr lang="en-US" dirty="0"/>
          </a:p>
        </p:txBody>
      </p:sp>
      <p:pic>
        <p:nvPicPr>
          <p:cNvPr id="5" name="Content Placeholder 4" descr="shi25707_01_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172200" cy="44816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Sections</a:t>
            </a:r>
            <a:endParaRPr lang="en-US" dirty="0"/>
          </a:p>
        </p:txBody>
      </p:sp>
      <p:pic>
        <p:nvPicPr>
          <p:cNvPr id="5" name="Picture 2" descr="shi25707_012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7772400" cy="405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Know the nine regions</a:t>
            </a:r>
            <a:endParaRPr lang="en-US" dirty="0"/>
          </a:p>
        </p:txBody>
      </p:sp>
      <p:pic>
        <p:nvPicPr>
          <p:cNvPr id="6" name="Picture 5" descr="shi25707_01_2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299606" cy="35097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43600" cy="4572000"/>
          </a:xfrm>
        </p:spPr>
        <p:txBody>
          <a:bodyPr/>
          <a:lstStyle/>
          <a:p>
            <a:r>
              <a:rPr lang="en-US" dirty="0" smtClean="0"/>
              <a:t>And four quadrants and abbreviations</a:t>
            </a:r>
            <a:endParaRPr lang="en-US" dirty="0"/>
          </a:p>
        </p:txBody>
      </p:sp>
      <p:pic>
        <p:nvPicPr>
          <p:cNvPr id="5" name="Content Placeholder 4" descr="shi25707_01_24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362200"/>
            <a:ext cx="3657600" cy="384417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Turn to p. 23</a:t>
            </a:r>
            <a:endParaRPr lang="en-US" dirty="0"/>
          </a:p>
        </p:txBody>
      </p:sp>
      <p:pic>
        <p:nvPicPr>
          <p:cNvPr id="5" name="Content Placeholder 4" descr="shi25707_01_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5334000" cy="507100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572000"/>
          </a:xfrm>
        </p:spPr>
        <p:txBody>
          <a:bodyPr/>
          <a:lstStyle/>
          <a:p>
            <a:r>
              <a:rPr lang="en-US" dirty="0" smtClean="0"/>
              <a:t>Studies the </a:t>
            </a:r>
            <a:r>
              <a:rPr lang="en-US" u="sng" dirty="0" smtClean="0"/>
              <a:t>function</a:t>
            </a:r>
            <a:r>
              <a:rPr lang="en-US" dirty="0" smtClean="0"/>
              <a:t>s of the anatomical structures</a:t>
            </a:r>
          </a:p>
          <a:p>
            <a:r>
              <a:rPr lang="en-US" i="1" dirty="0" smtClean="0"/>
              <a:t>Cell Physiology </a:t>
            </a:r>
            <a:r>
              <a:rPr lang="en-US" dirty="0" smtClean="0"/>
              <a:t>– The study of the </a:t>
            </a:r>
            <a:r>
              <a:rPr lang="en-US" u="sng" dirty="0" smtClean="0"/>
              <a:t>function</a:t>
            </a:r>
            <a:r>
              <a:rPr lang="en-US" dirty="0" smtClean="0"/>
              <a:t> of living cells, includes events at the chemical level within and between cells.</a:t>
            </a:r>
          </a:p>
          <a:p>
            <a:r>
              <a:rPr lang="en-US" i="1" dirty="0" smtClean="0"/>
              <a:t>Special Physiology </a:t>
            </a:r>
            <a:r>
              <a:rPr lang="en-US" dirty="0" smtClean="0"/>
              <a:t>– Study of the </a:t>
            </a:r>
            <a:r>
              <a:rPr lang="en-US" u="sng" dirty="0" smtClean="0"/>
              <a:t>function</a:t>
            </a:r>
            <a:r>
              <a:rPr lang="en-US" dirty="0" smtClean="0"/>
              <a:t> of a specific organ</a:t>
            </a:r>
          </a:p>
          <a:p>
            <a:r>
              <a:rPr lang="en-US" i="1" dirty="0" smtClean="0"/>
              <a:t>System Physiology – </a:t>
            </a:r>
            <a:r>
              <a:rPr lang="en-US" dirty="0" smtClean="0"/>
              <a:t>The study of the </a:t>
            </a:r>
            <a:r>
              <a:rPr lang="en-US" u="sng" dirty="0" smtClean="0"/>
              <a:t>function</a:t>
            </a:r>
            <a:r>
              <a:rPr lang="en-US" dirty="0" smtClean="0"/>
              <a:t> of organ systems</a:t>
            </a:r>
          </a:p>
          <a:p>
            <a:r>
              <a:rPr lang="en-US" i="1" dirty="0" smtClean="0"/>
              <a:t>Pathological Physiology – </a:t>
            </a:r>
            <a:r>
              <a:rPr lang="en-US" dirty="0" smtClean="0"/>
              <a:t>Studies the effects of diseases on organ or system </a:t>
            </a:r>
            <a:r>
              <a:rPr lang="en-US" u="sng" dirty="0" smtClean="0"/>
              <a:t>functions</a:t>
            </a:r>
            <a:endParaRPr lang="en-US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</a:t>
            </a:r>
            <a:r>
              <a:rPr lang="en-US" u="sng" dirty="0" smtClean="0"/>
              <a:t>organ</a:t>
            </a:r>
            <a:r>
              <a:rPr lang="en-US" dirty="0" smtClean="0"/>
              <a:t>ization</a:t>
            </a:r>
            <a:endParaRPr lang="en-US" dirty="0"/>
          </a:p>
        </p:txBody>
      </p:sp>
      <p:pic>
        <p:nvPicPr>
          <p:cNvPr id="27650" name="Picture 2" descr="http://www2.lbsdk12.com/science/Anatomy/levelsoforgan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5486400" cy="41212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and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Subatomic particles are the smallest </a:t>
            </a:r>
            <a:r>
              <a:rPr lang="en-US" u="sng" dirty="0" smtClean="0"/>
              <a:t>known </a:t>
            </a:r>
            <a:r>
              <a:rPr lang="en-US" dirty="0" smtClean="0"/>
              <a:t>building block</a:t>
            </a:r>
            <a:endParaRPr lang="en-US" u="sng" dirty="0" smtClean="0"/>
          </a:p>
          <a:p>
            <a:r>
              <a:rPr lang="en-US" dirty="0" smtClean="0"/>
              <a:t>Atoms are the most </a:t>
            </a:r>
            <a:r>
              <a:rPr lang="en-US" u="sng" dirty="0" smtClean="0"/>
              <a:t>basic</a:t>
            </a:r>
            <a:r>
              <a:rPr lang="en-US" dirty="0" smtClean="0"/>
              <a:t> building block of all matter</a:t>
            </a:r>
          </a:p>
          <a:p>
            <a:r>
              <a:rPr lang="en-US" dirty="0" smtClean="0"/>
              <a:t>Put a bunch of atoms together and presto, you have a molecule with different properties than the atom.</a:t>
            </a:r>
          </a:p>
          <a:p>
            <a:r>
              <a:rPr lang="en-US" dirty="0" smtClean="0"/>
              <a:t>Put some molecules together and you get a macromolecule</a:t>
            </a:r>
          </a:p>
          <a:p>
            <a:endParaRPr lang="en-US" dirty="0"/>
          </a:p>
        </p:txBody>
      </p:sp>
      <p:pic>
        <p:nvPicPr>
          <p:cNvPr id="2050" name="Picture 2" descr="http://t0.gstatic.com/images?q=tbn:ekjMCwG7BdSzLM:http://www.pictures-of-cats.org/images/aspirin-molecu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2238375" cy="2147384"/>
          </a:xfrm>
          <a:prstGeom prst="rect">
            <a:avLst/>
          </a:prstGeom>
          <a:noFill/>
        </p:spPr>
      </p:pic>
      <p:pic>
        <p:nvPicPr>
          <p:cNvPr id="6" name="Picture 2" descr="http://en.wikivisual.com/images/3/31/ProteinStru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05200"/>
            <a:ext cx="3429000" cy="2191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living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These macromolecules form an organelle, which is basically an organ for a cell</a:t>
            </a:r>
          </a:p>
          <a:p>
            <a:r>
              <a:rPr lang="en-US" dirty="0" smtClean="0"/>
              <a:t>Cells  usually have a specific job, when these cells get together they form tissue</a:t>
            </a:r>
          </a:p>
          <a:p>
            <a:r>
              <a:rPr lang="en-US" dirty="0" smtClean="0"/>
              <a:t>When groups of tissue get together they form an organ, which also has specialized functions</a:t>
            </a:r>
            <a:endParaRPr lang="en-US" dirty="0"/>
          </a:p>
        </p:txBody>
      </p:sp>
      <p:pic>
        <p:nvPicPr>
          <p:cNvPr id="32772" name="Picture 4" descr="https://room114.wikispaces.com/file/view/CellTissueOrgan0001.JPG/40384302/CellTissueOrga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2668413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group of organs that help do the same job form an organ system</a:t>
            </a:r>
          </a:p>
          <a:p>
            <a:r>
              <a:rPr lang="en-US" dirty="0" smtClean="0"/>
              <a:t>Ex. Your circulatory system</a:t>
            </a:r>
          </a:p>
          <a:p>
            <a:r>
              <a:rPr lang="en-US" dirty="0" smtClean="0"/>
              <a:t>All the organ systems combine to create a full functioning human being</a:t>
            </a:r>
          </a:p>
          <a:p>
            <a:endParaRPr lang="en-US" dirty="0"/>
          </a:p>
        </p:txBody>
      </p:sp>
      <p:pic>
        <p:nvPicPr>
          <p:cNvPr id="5" name="Content Placeholder 4" descr="shi25707_01_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40948" y="1447800"/>
            <a:ext cx="3345957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13046</TotalTime>
  <Words>1746</Words>
  <Application>Microsoft Office PowerPoint</Application>
  <PresentationFormat>On-screen Show (4:3)</PresentationFormat>
  <Paragraphs>322</Paragraphs>
  <Slides>48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Schoolbook</vt:lpstr>
      <vt:lpstr>Wingdings</vt:lpstr>
      <vt:lpstr>Wingdings 2</vt:lpstr>
      <vt:lpstr>Oriel</vt:lpstr>
      <vt:lpstr>Human Anatomy and Physiology</vt:lpstr>
      <vt:lpstr>Anatomy</vt:lpstr>
      <vt:lpstr>Macroscopic (Gross) Anatomy</vt:lpstr>
      <vt:lpstr>Microscopic Anatomy</vt:lpstr>
      <vt:lpstr>Physiology</vt:lpstr>
      <vt:lpstr>Levels of organization</vt:lpstr>
      <vt:lpstr>Up and Atom</vt:lpstr>
      <vt:lpstr>To the living stuff</vt:lpstr>
      <vt:lpstr>Almost there</vt:lpstr>
      <vt:lpstr>Integumentary System</vt:lpstr>
      <vt:lpstr>Skeletal System</vt:lpstr>
      <vt:lpstr>Muscular System</vt:lpstr>
      <vt:lpstr>Nervous System</vt:lpstr>
      <vt:lpstr>Endocrine System</vt:lpstr>
      <vt:lpstr>Cardiovascular System</vt:lpstr>
      <vt:lpstr>Lymphatic System</vt:lpstr>
      <vt:lpstr>Digestive System</vt:lpstr>
      <vt:lpstr>Respiratory System</vt:lpstr>
      <vt:lpstr>Urinary System</vt:lpstr>
      <vt:lpstr>Reproductive System</vt:lpstr>
      <vt:lpstr>PowerPoint Presentation</vt:lpstr>
      <vt:lpstr>Characteristics of life</vt:lpstr>
      <vt:lpstr>Responsiveness</vt:lpstr>
      <vt:lpstr>Reproduction</vt:lpstr>
      <vt:lpstr>Growth</vt:lpstr>
      <vt:lpstr>Metabolism</vt:lpstr>
      <vt:lpstr>What we require to live</vt:lpstr>
      <vt:lpstr>More of what we need</vt:lpstr>
      <vt:lpstr>The last of what we need</vt:lpstr>
      <vt:lpstr>Homeostasis</vt:lpstr>
      <vt:lpstr>A quick example</vt:lpstr>
      <vt:lpstr>PowerPoint Presentation</vt:lpstr>
      <vt:lpstr>Types of feedback mechanisms</vt:lpstr>
      <vt:lpstr>Organization of the human body</vt:lpstr>
      <vt:lpstr>Cavities In the Axial portion</vt:lpstr>
      <vt:lpstr>Insane in the Membranes</vt:lpstr>
      <vt:lpstr>Abdominopelvic membranes</vt:lpstr>
      <vt:lpstr>Aging</vt:lpstr>
      <vt:lpstr>Anatomical Terminology</vt:lpstr>
      <vt:lpstr>Relative Position</vt:lpstr>
      <vt:lpstr>Relative Postition</vt:lpstr>
      <vt:lpstr>Relative Position</vt:lpstr>
      <vt:lpstr>Body Sections</vt:lpstr>
      <vt:lpstr>Body Sections</vt:lpstr>
      <vt:lpstr>Body Sections</vt:lpstr>
      <vt:lpstr>Body Sections</vt:lpstr>
      <vt:lpstr>Body Sections</vt:lpstr>
      <vt:lpstr>Body Regions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Cardiovascular System</dc:title>
  <dc:creator>Joe</dc:creator>
  <cp:lastModifiedBy>Joseph Terwillegar</cp:lastModifiedBy>
  <cp:revision>102</cp:revision>
  <dcterms:created xsi:type="dcterms:W3CDTF">2010-07-28T21:52:50Z</dcterms:created>
  <dcterms:modified xsi:type="dcterms:W3CDTF">2019-09-10T14:29:54Z</dcterms:modified>
</cp:coreProperties>
</file>