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49"/>
  </p:notesMasterIdLst>
  <p:handoutMasterIdLst>
    <p:handoutMasterId r:id="rId50"/>
  </p:handoutMasterIdLst>
  <p:sldIdLst>
    <p:sldId id="259" r:id="rId3"/>
    <p:sldId id="264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6" autoAdjust="0"/>
    <p:restoredTop sz="94660"/>
  </p:normalViewPr>
  <p:slideViewPr>
    <p:cSldViewPr>
      <p:cViewPr varScale="1">
        <p:scale>
          <a:sx n="87" d="100"/>
          <a:sy n="87" d="100"/>
        </p:scale>
        <p:origin x="90" y="19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2/23/2016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2/23/2016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youtube.com/v/18--LFIs-F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Xyq6dOASt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youtube.com/v/zQGOcOUBi6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youtube.com/v/--bZUeb83u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12: A Bloody Good Time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pic>
        <p:nvPicPr>
          <p:cNvPr id="5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212" y="283566"/>
            <a:ext cx="4375839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EPO, or erythropoietin, is a hormone that increases production of RBC’s.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</a:t>
            </a:r>
            <a:endParaRPr lang="en-US" dirty="0"/>
          </a:p>
        </p:txBody>
      </p:sp>
      <p:pic>
        <p:nvPicPr>
          <p:cNvPr id="4" name="Shape 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8412" y="2737876"/>
            <a:ext cx="5257800" cy="3637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8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Transports </a:t>
            </a:r>
            <a:r>
              <a:rPr lang="fr-FR" dirty="0" err="1"/>
              <a:t>oxygen</a:t>
            </a:r>
            <a:r>
              <a:rPr lang="fr-FR" dirty="0"/>
              <a:t>, </a:t>
            </a:r>
            <a:r>
              <a:rPr lang="fr-FR" dirty="0" err="1"/>
              <a:t>remove</a:t>
            </a:r>
            <a:r>
              <a:rPr lang="fr-FR" dirty="0"/>
              <a:t>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dioxide</a:t>
            </a:r>
            <a:endParaRPr lang="fr-FR" dirty="0"/>
          </a:p>
          <a:p>
            <a:pPr lvl="1"/>
            <a:r>
              <a:rPr lang="en-US" dirty="0"/>
              <a:t>HEMOGLOBIN - molecule that combines with </a:t>
            </a:r>
            <a:r>
              <a:rPr lang="en-US" dirty="0" smtClean="0"/>
              <a:t>O2</a:t>
            </a:r>
          </a:p>
          <a:p>
            <a:pPr lvl="2"/>
            <a:r>
              <a:rPr lang="en-US" dirty="0" smtClean="0"/>
              <a:t>IRON </a:t>
            </a:r>
            <a:r>
              <a:rPr lang="en-US" dirty="0"/>
              <a:t>is critical to synthesize hemoglobin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 Functions</a:t>
            </a:r>
            <a:endParaRPr lang="en-US" dirty="0"/>
          </a:p>
        </p:txBody>
      </p:sp>
      <p:pic>
        <p:nvPicPr>
          <p:cNvPr id="4" name="Shape 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77790" y="2839721"/>
            <a:ext cx="3490206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570649" cy="4470400"/>
          </a:xfrm>
        </p:spPr>
        <p:txBody>
          <a:bodyPr/>
          <a:lstStyle/>
          <a:p>
            <a:r>
              <a:rPr lang="en-US" dirty="0"/>
              <a:t>Oxyhemoglobin = </a:t>
            </a:r>
            <a:br>
              <a:rPr lang="en-US" dirty="0"/>
            </a:br>
            <a:r>
              <a:rPr lang="en-US" dirty="0"/>
              <a:t>  </a:t>
            </a:r>
            <a:r>
              <a:rPr lang="en-US" dirty="0" smtClean="0"/>
              <a:t> </a:t>
            </a:r>
            <a:r>
              <a:rPr lang="en-US" dirty="0"/>
              <a:t>plenty of oxygen; “bright red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Deoxyhemoglobin = </a:t>
            </a:r>
            <a:br>
              <a:rPr lang="en-US" dirty="0"/>
            </a:b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low in O2, “dark red”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Levels</a:t>
            </a:r>
            <a:endParaRPr lang="en-US" dirty="0"/>
          </a:p>
        </p:txBody>
      </p:sp>
      <p:pic>
        <p:nvPicPr>
          <p:cNvPr id="4" name="Shape 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93384" y="1437638"/>
            <a:ext cx="6163628" cy="29819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452744" y="451612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blood on the left is oxygenated, the right is deoxygenated blood (from a vein)</a:t>
            </a:r>
          </a:p>
        </p:txBody>
      </p:sp>
    </p:spTree>
    <p:extLst>
      <p:ext uri="{BB962C8B-B14F-4D97-AF65-F5344CB8AC3E}">
        <p14:creationId xmlns:p14="http://schemas.microsoft.com/office/powerpoint/2010/main" val="37457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122">
            <a:hlinkClick r:id="rId2"/>
          </p:cNvPr>
          <p:cNvSpPr/>
          <p:nvPr/>
        </p:nvSpPr>
        <p:spPr>
          <a:xfrm>
            <a:off x="1765488" y="152400"/>
            <a:ext cx="8657849" cy="649337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71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Folic Acid – DNA synthesis</a:t>
            </a:r>
          </a:p>
          <a:p>
            <a:r>
              <a:rPr lang="en-US" dirty="0" smtClean="0"/>
              <a:t>Vitamin B12 – DNA synthesis</a:t>
            </a:r>
          </a:p>
          <a:p>
            <a:r>
              <a:rPr lang="en-US" dirty="0" smtClean="0"/>
              <a:t>Iron – hemoglobin synthesis</a:t>
            </a:r>
          </a:p>
          <a:p>
            <a:r>
              <a:rPr lang="en-US" dirty="0" smtClean="0"/>
              <a:t>Too few RBCs - anemia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 Production</a:t>
            </a:r>
            <a:endParaRPr lang="en-US" dirty="0"/>
          </a:p>
        </p:txBody>
      </p:sp>
      <p:pic>
        <p:nvPicPr>
          <p:cNvPr id="4" name="Shape 1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4012" y="904351"/>
            <a:ext cx="5114500" cy="536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5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function is to protect the body against disease</a:t>
            </a:r>
          </a:p>
          <a:p>
            <a:r>
              <a:rPr lang="en-US" dirty="0"/>
              <a:t>There are FIVE different kinds of WBCs</a:t>
            </a:r>
          </a:p>
          <a:p>
            <a:pPr lvl="1"/>
            <a:r>
              <a:rPr lang="en-US" dirty="0"/>
              <a:t>Granulocytes (granular cytoplasm) </a:t>
            </a:r>
          </a:p>
          <a:p>
            <a:pPr lvl="1"/>
            <a:r>
              <a:rPr lang="en-US" dirty="0"/>
              <a:t>          Neutrophils, Eosinophils, Basophils</a:t>
            </a:r>
          </a:p>
          <a:p>
            <a:pPr lvl="1"/>
            <a:r>
              <a:rPr lang="en-US" dirty="0" err="1"/>
              <a:t>Agranulocytes</a:t>
            </a:r>
            <a:r>
              <a:rPr lang="en-US" dirty="0"/>
              <a:t> (lacking granular cytoplasm)</a:t>
            </a:r>
          </a:p>
          <a:p>
            <a:pPr lvl="1"/>
            <a:r>
              <a:rPr lang="en-US" dirty="0"/>
              <a:t>           Monocytes, Lymphocytes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BLOOD CELLS</a:t>
            </a:r>
            <a:br>
              <a:rPr lang="en-US" dirty="0"/>
            </a:br>
            <a:r>
              <a:rPr lang="en-US" dirty="0"/>
              <a:t>(Leukocytes)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12" y="2895600"/>
            <a:ext cx="2741852" cy="27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1888" y="482600"/>
            <a:ext cx="9605049" cy="49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37975" y="5442804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The white blood cells are found within the red blood cells, there are not as many WBC’s and generally, they are larger than RBC’s.</a:t>
            </a:r>
          </a:p>
        </p:txBody>
      </p:sp>
    </p:spTree>
    <p:extLst>
      <p:ext uri="{BB962C8B-B14F-4D97-AF65-F5344CB8AC3E}">
        <p14:creationId xmlns:p14="http://schemas.microsoft.com/office/powerpoint/2010/main" val="35976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1625" y="534462"/>
            <a:ext cx="8265575" cy="578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45213" y="254000"/>
            <a:ext cx="8498399" cy="63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7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phagocytes</a:t>
            </a:r>
          </a:p>
          <a:p>
            <a:r>
              <a:rPr lang="en-US" dirty="0"/>
              <a:t>60% of </a:t>
            </a:r>
            <a:r>
              <a:rPr lang="en-US" dirty="0" smtClean="0"/>
              <a:t>WBC</a:t>
            </a:r>
            <a:endParaRPr lang="en-US" dirty="0"/>
          </a:p>
          <a:p>
            <a:r>
              <a:rPr lang="en-US" dirty="0"/>
              <a:t>Present in the pus of wounds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Neutrophil </a:t>
            </a:r>
            <a:br>
              <a:rPr lang="en-US" dirty="0"/>
            </a:br>
            <a:r>
              <a:rPr lang="en-US" dirty="0"/>
              <a:t>(nucleus has several lobes) </a:t>
            </a:r>
          </a:p>
        </p:txBody>
      </p:sp>
      <p:pic>
        <p:nvPicPr>
          <p:cNvPr id="4" name="Shape 1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3612" y="1803401"/>
            <a:ext cx="3808412" cy="4546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5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Xyq6dOASt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2188" y="1905000"/>
            <a:ext cx="8304449" cy="4671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https://www.youtube.com/watch?v=Futnu_6NmQo</a:t>
            </a:r>
          </a:p>
        </p:txBody>
      </p:sp>
    </p:spTree>
    <p:extLst>
      <p:ext uri="{BB962C8B-B14F-4D97-AF65-F5344CB8AC3E}">
        <p14:creationId xmlns:p14="http://schemas.microsoft.com/office/powerpoint/2010/main" val="32602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attack parasites</a:t>
            </a:r>
          </a:p>
          <a:p>
            <a:r>
              <a:rPr lang="en-US" dirty="0"/>
              <a:t>2% WBC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</a:t>
            </a:r>
          </a:p>
        </p:txBody>
      </p:sp>
      <p:pic>
        <p:nvPicPr>
          <p:cNvPr id="4" name="Shape 1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23012" y="1803401"/>
            <a:ext cx="5334000" cy="38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66"/>
          <p:cNvPicPr preferRelativeResize="0"/>
          <p:nvPr/>
        </p:nvPicPr>
        <p:blipFill rotWithShape="1">
          <a:blip r:embed="rId3">
            <a:alphaModFix/>
          </a:blip>
          <a:srcRect l="50868" r="8753" b="38091"/>
          <a:stretch/>
        </p:blipFill>
        <p:spPr>
          <a:xfrm rot="5400000">
            <a:off x="2298474" y="2800259"/>
            <a:ext cx="1652049" cy="3508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1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037249" cy="4470400"/>
          </a:xfrm>
        </p:spPr>
        <p:txBody>
          <a:bodyPr/>
          <a:lstStyle/>
          <a:p>
            <a:r>
              <a:rPr lang="en-US" dirty="0"/>
              <a:t>Produces </a:t>
            </a:r>
            <a:endParaRPr lang="en-US" dirty="0" smtClean="0"/>
          </a:p>
          <a:p>
            <a:pPr lvl="1"/>
            <a:r>
              <a:rPr lang="en-US" dirty="0" smtClean="0"/>
              <a:t>Heparin </a:t>
            </a:r>
            <a:r>
              <a:rPr lang="en-US" dirty="0"/>
              <a:t>= blood </a:t>
            </a:r>
            <a:r>
              <a:rPr lang="en-US" dirty="0" smtClean="0"/>
              <a:t>thinner</a:t>
            </a:r>
            <a:endParaRPr lang="en-US" dirty="0"/>
          </a:p>
          <a:p>
            <a:pPr lvl="1"/>
            <a:r>
              <a:rPr lang="en-US" dirty="0"/>
              <a:t>Histamines = Important in Inflammatory Reaction</a:t>
            </a:r>
          </a:p>
          <a:p>
            <a:r>
              <a:rPr lang="en-US" dirty="0"/>
              <a:t>1% WBC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Basophil</a:t>
            </a:r>
          </a:p>
        </p:txBody>
      </p:sp>
      <p:pic>
        <p:nvPicPr>
          <p:cNvPr id="4" name="Shape 1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2412" y="1102360"/>
            <a:ext cx="4938099" cy="4938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2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5713649" cy="447040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err="1"/>
              <a:t>Dermatographia</a:t>
            </a:r>
            <a:r>
              <a:rPr lang="en-US" b="1" dirty="0"/>
              <a:t>: </a:t>
            </a:r>
            <a:r>
              <a:rPr lang="en-US" dirty="0"/>
              <a:t> </a:t>
            </a:r>
          </a:p>
          <a:p>
            <a:pPr lvl="0">
              <a:spcBef>
                <a:spcPts val="0"/>
              </a:spcBef>
              <a:buNone/>
            </a:pPr>
            <a:endParaRPr lang="en-US" sz="1000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Immune system releases excess amounts of histamine causing welts to appear when lightly scratched</a:t>
            </a:r>
            <a:r>
              <a:rPr lang="en-US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Cold </a:t>
            </a:r>
            <a:r>
              <a:rPr lang="en-US" dirty="0" err="1"/>
              <a:t>Urticaria</a:t>
            </a:r>
            <a:r>
              <a:rPr lang="en-US" dirty="0"/>
              <a:t> (essentially meaning "cold hives") is an where hives or large red welts form on the skin after exposure to a cold stimulus. 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74338" y="1964447"/>
            <a:ext cx="2858475" cy="422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2813" y="3989988"/>
            <a:ext cx="2228850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8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858" y="1798321"/>
            <a:ext cx="5713649" cy="4470400"/>
          </a:xfrm>
        </p:spPr>
        <p:txBody>
          <a:bodyPr/>
          <a:lstStyle/>
          <a:p>
            <a:r>
              <a:rPr lang="en-US" dirty="0"/>
              <a:t>Become </a:t>
            </a:r>
            <a:r>
              <a:rPr lang="en-US" dirty="0" smtClean="0"/>
              <a:t>macrophages</a:t>
            </a:r>
            <a:endParaRPr lang="en-US" dirty="0"/>
          </a:p>
          <a:p>
            <a:r>
              <a:rPr lang="en-US" dirty="0"/>
              <a:t>6% of </a:t>
            </a:r>
            <a:r>
              <a:rPr lang="en-US" dirty="0" err="1" smtClean="0"/>
              <a:t>wbc’s</a:t>
            </a:r>
            <a:endParaRPr lang="en-US" dirty="0"/>
          </a:p>
          <a:p>
            <a:r>
              <a:rPr lang="en-US" dirty="0"/>
              <a:t>First line of defense at infection site.</a:t>
            </a:r>
          </a:p>
          <a:p>
            <a:r>
              <a:rPr lang="en-US" dirty="0" smtClean="0"/>
              <a:t>Larger cell with horseshoe shaped nucleus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Monocyte </a:t>
            </a:r>
          </a:p>
        </p:txBody>
      </p:sp>
      <p:pic>
        <p:nvPicPr>
          <p:cNvPr id="4" name="Shape 188"/>
          <p:cNvPicPr preferRelativeResize="0"/>
          <p:nvPr/>
        </p:nvPicPr>
        <p:blipFill rotWithShape="1">
          <a:blip r:embed="rId2">
            <a:alphaModFix/>
          </a:blip>
          <a:srcRect l="11323"/>
          <a:stretch/>
        </p:blipFill>
        <p:spPr>
          <a:xfrm>
            <a:off x="5713412" y="1092200"/>
            <a:ext cx="6193875" cy="525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3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 nucleus that takes up whole cell</a:t>
            </a:r>
          </a:p>
          <a:p>
            <a:r>
              <a:rPr lang="en-US" dirty="0"/>
              <a:t>Main defense </a:t>
            </a:r>
            <a:br>
              <a:rPr lang="en-US" dirty="0"/>
            </a:br>
            <a:r>
              <a:rPr lang="en-US" dirty="0"/>
              <a:t>(immune system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Produce ANTIBODIES</a:t>
            </a:r>
          </a:p>
          <a:p>
            <a:r>
              <a:rPr lang="en-US" dirty="0"/>
              <a:t>30% WBC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Lymphocyte</a:t>
            </a:r>
            <a:endParaRPr lang="en-US" dirty="0"/>
          </a:p>
        </p:txBody>
      </p:sp>
      <p:pic>
        <p:nvPicPr>
          <p:cNvPr id="4" name="Shape 195"/>
          <p:cNvPicPr preferRelativeResize="0"/>
          <p:nvPr/>
        </p:nvPicPr>
        <p:blipFill rotWithShape="1">
          <a:blip r:embed="rId2">
            <a:alphaModFix/>
          </a:blip>
          <a:srcRect l="13591"/>
          <a:stretch/>
        </p:blipFill>
        <p:spPr>
          <a:xfrm>
            <a:off x="6597365" y="2514600"/>
            <a:ext cx="4677299" cy="4071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0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211">
            <a:hlinkClick r:id="rId2"/>
          </p:cNvPr>
          <p:cNvSpPr/>
          <p:nvPr/>
        </p:nvSpPr>
        <p:spPr>
          <a:xfrm>
            <a:off x="1827512" y="228825"/>
            <a:ext cx="8533800" cy="640035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2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83462" y="164051"/>
            <a:ext cx="6021900" cy="652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8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clots and vessel repair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Platelets (thrombocytes)</a:t>
            </a:r>
          </a:p>
        </p:txBody>
      </p:sp>
      <p:pic>
        <p:nvPicPr>
          <p:cNvPr id="4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8988" y="2819395"/>
            <a:ext cx="4324985" cy="324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613" y="2819400"/>
            <a:ext cx="3260933" cy="3246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2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5027849" cy="4470400"/>
          </a:xfrm>
        </p:spPr>
        <p:txBody>
          <a:bodyPr/>
          <a:lstStyle/>
          <a:p>
            <a:r>
              <a:rPr lang="en-US" dirty="0"/>
              <a:t>The liquid portion of blood is 92% water</a:t>
            </a:r>
          </a:p>
          <a:p>
            <a:endParaRPr lang="en-US" dirty="0"/>
          </a:p>
          <a:p>
            <a:r>
              <a:rPr lang="en-US" dirty="0"/>
              <a:t>Also contains nutrients, gases, vitamins (</a:t>
            </a:r>
            <a:r>
              <a:rPr lang="en-US" dirty="0" err="1"/>
              <a:t>etc</a:t>
            </a:r>
            <a:r>
              <a:rPr lang="en-US" dirty="0"/>
              <a:t>) and plasma proteins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pic>
        <p:nvPicPr>
          <p:cNvPr id="4" name="Shape 2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34571" y="1696720"/>
            <a:ext cx="5058825" cy="3947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5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951649" cy="4470400"/>
          </a:xfrm>
        </p:spPr>
        <p:txBody>
          <a:bodyPr/>
          <a:lstStyle/>
          <a:p>
            <a:r>
              <a:rPr lang="en-US" dirty="0"/>
              <a:t>Albumins – blood pressure</a:t>
            </a:r>
          </a:p>
          <a:p>
            <a:r>
              <a:rPr lang="en-US" dirty="0"/>
              <a:t>Globulins – transport lipids and antibodies for immunity</a:t>
            </a:r>
          </a:p>
          <a:p>
            <a:r>
              <a:rPr lang="en-US" dirty="0"/>
              <a:t>Fibrinogen – important for blood clotting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Proteins</a:t>
            </a:r>
            <a:endParaRPr lang="en-US" dirty="0"/>
          </a:p>
        </p:txBody>
      </p:sp>
      <p:pic>
        <p:nvPicPr>
          <p:cNvPr id="4" name="Shape 2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6397099" y="1730169"/>
            <a:ext cx="5490625" cy="365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1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3275249" cy="4470400"/>
          </a:xfrm>
        </p:spPr>
        <p:txBody>
          <a:bodyPr/>
          <a:lstStyle/>
          <a:p>
            <a:pPr lvl="0"/>
            <a:r>
              <a:rPr lang="en-US" dirty="0"/>
              <a:t>person trained to draw blood from a patient for clinical or medical testing, transfusions, donations, or research.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Phlebotomist</a:t>
            </a:r>
            <a:endParaRPr lang="en-US" dirty="0"/>
          </a:p>
        </p:txBody>
      </p:sp>
      <p:pic>
        <p:nvPicPr>
          <p:cNvPr id="4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6212" y="1122680"/>
            <a:ext cx="5105400" cy="4897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2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49963" y="550337"/>
            <a:ext cx="8688899" cy="57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5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stopping bleeding</a:t>
            </a:r>
          </a:p>
          <a:p>
            <a:r>
              <a:rPr lang="en-US" dirty="0"/>
              <a:t>Involves the coagulation and clotting of the blood to seal the site of damage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HEMOSTASIS</a:t>
            </a:r>
          </a:p>
        </p:txBody>
      </p:sp>
      <p:pic>
        <p:nvPicPr>
          <p:cNvPr id="4" name="Shape 2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4413" y="2971800"/>
            <a:ext cx="4773074" cy="3577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6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875449" cy="4470400"/>
          </a:xfrm>
        </p:spPr>
        <p:txBody>
          <a:bodyPr>
            <a:normAutofit/>
          </a:bodyPr>
          <a:lstStyle/>
          <a:p>
            <a:r>
              <a:rPr lang="en-US" dirty="0"/>
              <a:t>1.  Blood Vessel </a:t>
            </a:r>
            <a:r>
              <a:rPr lang="en-US" dirty="0" smtClean="0"/>
              <a:t>Spasm, </a:t>
            </a:r>
            <a:r>
              <a:rPr lang="en-US" dirty="0" err="1" smtClean="0"/>
              <a:t>Seratonin</a:t>
            </a:r>
            <a:r>
              <a:rPr lang="en-US" dirty="0" smtClean="0"/>
              <a:t> </a:t>
            </a:r>
            <a:r>
              <a:rPr lang="en-US" dirty="0"/>
              <a:t>= vasoconstrictor </a:t>
            </a:r>
          </a:p>
          <a:p>
            <a:r>
              <a:rPr lang="en-US" dirty="0"/>
              <a:t>2.  Platelet plug </a:t>
            </a:r>
            <a:r>
              <a:rPr lang="en-US" dirty="0" smtClean="0"/>
              <a:t>formation = </a:t>
            </a:r>
            <a:r>
              <a:rPr lang="en-US" dirty="0"/>
              <a:t>plugs </a:t>
            </a:r>
            <a:r>
              <a:rPr lang="en-US" dirty="0" smtClean="0"/>
              <a:t>opening</a:t>
            </a:r>
            <a:endParaRPr lang="en-US" dirty="0"/>
          </a:p>
          <a:p>
            <a:r>
              <a:rPr lang="en-US" dirty="0"/>
              <a:t>3.   Blood </a:t>
            </a:r>
            <a:r>
              <a:rPr lang="en-US" dirty="0" smtClean="0"/>
              <a:t>coagulation conversion </a:t>
            </a:r>
            <a:r>
              <a:rPr lang="en-US" dirty="0"/>
              <a:t>of fibrinogen to </a:t>
            </a:r>
            <a:r>
              <a:rPr lang="en-US" dirty="0" smtClean="0"/>
              <a:t>fibrin by thrombin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EVENTS IN HEMOSTASIS</a:t>
            </a:r>
          </a:p>
        </p:txBody>
      </p:sp>
      <p:pic>
        <p:nvPicPr>
          <p:cNvPr id="4" name="Shape 2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8412" y="1569101"/>
            <a:ext cx="4060124" cy="493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1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COAGULATION  -  the thickening of blood to form a clot  (hematoma)</a:t>
            </a:r>
            <a:br>
              <a:rPr lang="en-US" dirty="0"/>
            </a:br>
            <a:endParaRPr lang="en-US" dirty="0"/>
          </a:p>
        </p:txBody>
      </p:sp>
      <p:sp>
        <p:nvSpPr>
          <p:cNvPr id="4" name="Shape 276">
            <a:hlinkClick r:id="rId2"/>
          </p:cNvPr>
          <p:cNvSpPr/>
          <p:nvPr/>
        </p:nvSpPr>
        <p:spPr>
          <a:xfrm>
            <a:off x="2783538" y="1495120"/>
            <a:ext cx="6621749" cy="5086962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951649" cy="4470400"/>
          </a:xfrm>
        </p:spPr>
        <p:txBody>
          <a:bodyPr/>
          <a:lstStyle/>
          <a:p>
            <a:r>
              <a:rPr lang="en-US" dirty="0"/>
              <a:t>THROMBUS – blood clot (abnormal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EMBOLUS – when the clot moves to another place.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2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812" y="2276073"/>
            <a:ext cx="5118799" cy="3992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4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113449" cy="4470400"/>
          </a:xfrm>
        </p:spPr>
        <p:txBody>
          <a:bodyPr/>
          <a:lstStyle/>
          <a:p>
            <a:r>
              <a:rPr lang="en-US" dirty="0"/>
              <a:t>1901 - Austrian Karl Landsteiner discovered human blood groups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</a:t>
            </a:r>
            <a:endParaRPr lang="en-US" dirty="0"/>
          </a:p>
        </p:txBody>
      </p:sp>
      <p:pic>
        <p:nvPicPr>
          <p:cNvPr id="4" name="Shape 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32612" y="1295400"/>
            <a:ext cx="3220575" cy="43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4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Alleles: A, B, </a:t>
            </a:r>
            <a:r>
              <a:rPr lang="en-US" dirty="0" smtClean="0"/>
              <a:t>O</a:t>
            </a:r>
            <a:endParaRPr lang="en-US" dirty="0"/>
          </a:p>
          <a:p>
            <a:r>
              <a:rPr lang="en-US" dirty="0"/>
              <a:t>A &amp; B are </a:t>
            </a:r>
            <a:r>
              <a:rPr lang="en-US" dirty="0" smtClean="0"/>
              <a:t>codominant</a:t>
            </a:r>
            <a:endParaRPr lang="en-US" dirty="0"/>
          </a:p>
          <a:p>
            <a:r>
              <a:rPr lang="en-US" dirty="0"/>
              <a:t>O is recessive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Takes three to tango</a:t>
            </a:r>
            <a:endParaRPr lang="en-US" dirty="0"/>
          </a:p>
        </p:txBody>
      </p:sp>
      <p:pic>
        <p:nvPicPr>
          <p:cNvPr id="4" name="Shape 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1212" y="1211189"/>
            <a:ext cx="3801524" cy="5062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</a:t>
            </a:r>
          </a:p>
        </p:txBody>
      </p:sp>
      <p:pic>
        <p:nvPicPr>
          <p:cNvPr id="4" name="Shape 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2095" y="1722120"/>
            <a:ext cx="4263237" cy="435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13" y="2370926"/>
            <a:ext cx="4559724" cy="3058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4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 A (genotype AA) x Type O (genotype OO)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cross</a:t>
            </a:r>
            <a:endParaRPr lang="en-US" dirty="0"/>
          </a:p>
        </p:txBody>
      </p:sp>
      <p:pic>
        <p:nvPicPr>
          <p:cNvPr id="4" name="Shape 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79251" y="2506152"/>
            <a:ext cx="5630324" cy="37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79251" y="2506152"/>
            <a:ext cx="5630324" cy="37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851" y="2527327"/>
            <a:ext cx="21150" cy="37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426" y="4379402"/>
            <a:ext cx="5588000" cy="2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6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1913" y="144909"/>
            <a:ext cx="9525000" cy="6713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7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113449" cy="4470400"/>
          </a:xfrm>
        </p:spPr>
        <p:txBody>
          <a:bodyPr/>
          <a:lstStyle/>
          <a:p>
            <a:r>
              <a:rPr lang="en-US" dirty="0" smtClean="0"/>
              <a:t>Transports substances throughout the body to maintain homeostasis</a:t>
            </a:r>
          </a:p>
          <a:p>
            <a:r>
              <a:rPr lang="en-US" dirty="0" smtClean="0"/>
              <a:t>Fun Fact: </a:t>
            </a:r>
            <a:r>
              <a:rPr lang="en-US" dirty="0" err="1" smtClean="0"/>
              <a:t>Hematophobia</a:t>
            </a:r>
            <a:r>
              <a:rPr lang="en-US" dirty="0" smtClean="0"/>
              <a:t> = Fear of blood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pic>
        <p:nvPicPr>
          <p:cNvPr id="4" name="Shape 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80212" y="1071880"/>
            <a:ext cx="37994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5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5485049" cy="4470400"/>
          </a:xfrm>
        </p:spPr>
        <p:txBody>
          <a:bodyPr/>
          <a:lstStyle/>
          <a:p>
            <a:r>
              <a:rPr lang="en-US" dirty="0"/>
              <a:t>Blood that has antibodies on it that is not recognized by the body will be attacked by your immune system</a:t>
            </a:r>
          </a:p>
          <a:p>
            <a:r>
              <a:rPr lang="en-US" dirty="0" smtClean="0"/>
              <a:t>AB is the universal acceptor</a:t>
            </a:r>
          </a:p>
          <a:p>
            <a:r>
              <a:rPr lang="en-US" dirty="0" smtClean="0"/>
              <a:t>O is the universal donor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my type?</a:t>
            </a:r>
            <a:endParaRPr lang="en-US" dirty="0"/>
          </a:p>
        </p:txBody>
      </p:sp>
      <p:pic>
        <p:nvPicPr>
          <p:cNvPr id="4" name="Shape 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7412" y="1082040"/>
            <a:ext cx="3280448" cy="5508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6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951649" cy="4470400"/>
          </a:xfrm>
        </p:spPr>
        <p:txBody>
          <a:bodyPr/>
          <a:lstStyle/>
          <a:p>
            <a:r>
              <a:rPr lang="en-US" dirty="0"/>
              <a:t>A person can either be Rh + or Rh –</a:t>
            </a:r>
          </a:p>
          <a:p>
            <a:pPr lvl="1"/>
            <a:r>
              <a:rPr lang="en-US" dirty="0"/>
              <a:t>(positive is dominant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Problem</a:t>
            </a:r>
            <a:r>
              <a:rPr lang="en-US" dirty="0"/>
              <a:t>: When a fetus is Rh+ and the mother is Rh-, this can cause the mother’s immune system to attack the fetus. There are drugs that will suppress this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 Factor</a:t>
            </a:r>
          </a:p>
        </p:txBody>
      </p:sp>
      <p:pic>
        <p:nvPicPr>
          <p:cNvPr id="4" name="Shape 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812" y="2043449"/>
            <a:ext cx="5899150" cy="3990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7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8212" y="482600"/>
            <a:ext cx="7027324" cy="6180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9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 test</a:t>
            </a:r>
            <a:endParaRPr lang="en-US" dirty="0"/>
          </a:p>
        </p:txBody>
      </p:sp>
      <p:pic>
        <p:nvPicPr>
          <p:cNvPr id="8" name="Shape 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483" y="1663273"/>
            <a:ext cx="8244400" cy="18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883" y="1663273"/>
            <a:ext cx="3175000" cy="3873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6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HEPATITIS </a:t>
            </a:r>
            <a:r>
              <a:rPr lang="en-US" dirty="0"/>
              <a:t>B (HBV)</a:t>
            </a:r>
          </a:p>
          <a:p>
            <a:r>
              <a:rPr lang="en-US" dirty="0"/>
              <a:t>HEPATITIS C (HCV)</a:t>
            </a:r>
          </a:p>
          <a:p>
            <a:r>
              <a:rPr lang="en-US" dirty="0"/>
              <a:t>Other NON A, NON B HEPATITIS</a:t>
            </a:r>
          </a:p>
          <a:p>
            <a:r>
              <a:rPr lang="en-US" dirty="0"/>
              <a:t>HUMAN IMMUNODEFICIENCY VIRUS (HIV)</a:t>
            </a:r>
          </a:p>
          <a:p>
            <a:r>
              <a:rPr lang="en-US" dirty="0"/>
              <a:t>MALARIA</a:t>
            </a:r>
          </a:p>
          <a:p>
            <a:r>
              <a:rPr lang="en-US" dirty="0"/>
              <a:t>OTHER POTENTIALLY INFECTIOUS MATERIALS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BLOODBORNE PATHOGENS </a:t>
            </a:r>
          </a:p>
        </p:txBody>
      </p:sp>
    </p:spTree>
    <p:extLst>
      <p:ext uri="{BB962C8B-B14F-4D97-AF65-F5344CB8AC3E}">
        <p14:creationId xmlns:p14="http://schemas.microsoft.com/office/powerpoint/2010/main" val="24227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HIV, hepatitis B virus, and hepatitis C virus are the viruses most likely to be transmitted via the following routes in an occupational setting: </a:t>
            </a:r>
          </a:p>
          <a:p>
            <a:endParaRPr lang="en-US" dirty="0"/>
          </a:p>
          <a:p>
            <a:r>
              <a:rPr lang="en-US" dirty="0"/>
              <a:t>needle stick / sharps injuries skin or eye contact mucous membrane and non-intact skin exposure to contaminated blood or other potentially infectious materials </a:t>
            </a:r>
            <a:br>
              <a:rPr lang="en-US" dirty="0"/>
            </a:br>
            <a:r>
              <a:rPr lang="en-US" dirty="0"/>
              <a:t>( scratches, cuts, bites, or wounds 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Wear gloves</a:t>
            </a:r>
          </a:p>
          <a:p>
            <a:r>
              <a:rPr lang="en-US" dirty="0"/>
              <a:t>Dispose of items that have been contaminated (tissues, needles, </a:t>
            </a:r>
            <a:r>
              <a:rPr lang="en-US" dirty="0" err="1"/>
              <a:t>bandaids</a:t>
            </a:r>
            <a:r>
              <a:rPr lang="en-US" dirty="0"/>
              <a:t>) in biohazard containers</a:t>
            </a:r>
          </a:p>
          <a:p>
            <a:r>
              <a:rPr lang="en-US" dirty="0"/>
              <a:t>Do not “horse around”</a:t>
            </a:r>
          </a:p>
          <a:p>
            <a:r>
              <a:rPr lang="en-US" dirty="0"/>
              <a:t>Treat every person as if they may be carrying an infectious disease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Contact With Blood</a:t>
            </a:r>
          </a:p>
        </p:txBody>
      </p:sp>
    </p:spTree>
    <p:extLst>
      <p:ext uri="{BB962C8B-B14F-4D97-AF65-F5344CB8AC3E}">
        <p14:creationId xmlns:p14="http://schemas.microsoft.com/office/powerpoint/2010/main" val="12021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646849" cy="4470400"/>
          </a:xfrm>
        </p:spPr>
        <p:txBody>
          <a:bodyPr/>
          <a:lstStyle/>
          <a:p>
            <a:r>
              <a:rPr lang="en-US" dirty="0" smtClean="0"/>
              <a:t>Blood is connective tissue</a:t>
            </a:r>
          </a:p>
          <a:p>
            <a:pPr lvl="1"/>
            <a:r>
              <a:rPr lang="en-US" dirty="0" smtClean="0"/>
              <a:t>Cells(</a:t>
            </a:r>
            <a:r>
              <a:rPr lang="en-US" dirty="0" err="1" smtClean="0"/>
              <a:t>rbc</a:t>
            </a:r>
            <a:r>
              <a:rPr lang="en-US" dirty="0" smtClean="0"/>
              <a:t>, </a:t>
            </a:r>
            <a:r>
              <a:rPr lang="en-US" dirty="0" err="1" smtClean="0"/>
              <a:t>wbc</a:t>
            </a:r>
            <a:r>
              <a:rPr lang="en-US" dirty="0" smtClean="0"/>
              <a:t>, and platelets) – 45%</a:t>
            </a:r>
          </a:p>
          <a:p>
            <a:pPr lvl="1"/>
            <a:r>
              <a:rPr lang="en-US" dirty="0" smtClean="0"/>
              <a:t>Plasma (water, proteins, amino acids, </a:t>
            </a:r>
            <a:r>
              <a:rPr lang="en-US" dirty="0" err="1" smtClean="0"/>
              <a:t>etc</a:t>
            </a:r>
            <a:r>
              <a:rPr lang="en-US" dirty="0" smtClean="0"/>
              <a:t>) = 55%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Cells</a:t>
            </a:r>
            <a:endParaRPr lang="en-US" dirty="0"/>
          </a:p>
        </p:txBody>
      </p:sp>
      <p:pic>
        <p:nvPicPr>
          <p:cNvPr id="4" name="Shape 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75664" y="1701800"/>
            <a:ext cx="4699000" cy="3530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8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3503849" cy="4470400"/>
          </a:xfrm>
        </p:spPr>
        <p:txBody>
          <a:bodyPr/>
          <a:lstStyle/>
          <a:p>
            <a:r>
              <a:rPr lang="en-US" dirty="0" smtClean="0"/>
              <a:t>The percentage of red blood cells in a given sample of blood</a:t>
            </a:r>
          </a:p>
          <a:p>
            <a:r>
              <a:rPr lang="en-US" dirty="0" smtClean="0"/>
              <a:t>Normally 45% blood/55% plasma</a:t>
            </a:r>
          </a:p>
          <a:p>
            <a:r>
              <a:rPr lang="en-US" dirty="0" smtClean="0"/>
              <a:t>Determined by placing blood in a centrifuge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Hematocrit</a:t>
            </a:r>
            <a:endParaRPr lang="en-US" dirty="0"/>
          </a:p>
        </p:txBody>
      </p:sp>
      <p:pic>
        <p:nvPicPr>
          <p:cNvPr id="4" name="Shape 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1012" y="1122680"/>
            <a:ext cx="5363862" cy="420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9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erythrocytes = red blood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leukocytes </a:t>
            </a:r>
            <a:r>
              <a:rPr lang="en-US" dirty="0"/>
              <a:t>= white blood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thrombocytes</a:t>
            </a:r>
            <a:r>
              <a:rPr lang="en-US" dirty="0"/>
              <a:t>= platelets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blood Cells</a:t>
            </a:r>
            <a:endParaRPr lang="en-US" dirty="0"/>
          </a:p>
        </p:txBody>
      </p:sp>
      <p:pic>
        <p:nvPicPr>
          <p:cNvPr id="4" name="Shape 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27812" y="1668306"/>
            <a:ext cx="5178037" cy="458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Shaped like a biconcave disc</a:t>
            </a:r>
          </a:p>
          <a:p>
            <a:r>
              <a:rPr lang="en-US" dirty="0" smtClean="0"/>
              <a:t>5,000,000 per cubic mm</a:t>
            </a:r>
          </a:p>
          <a:p>
            <a:r>
              <a:rPr lang="en-US" dirty="0" smtClean="0"/>
              <a:t>Lacks a Nucleus</a:t>
            </a:r>
          </a:p>
          <a:p>
            <a:r>
              <a:rPr lang="en-US" dirty="0" smtClean="0"/>
              <a:t>Cannot divide on their 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as easy as RBC</a:t>
            </a:r>
            <a:endParaRPr lang="en-US" dirty="0"/>
          </a:p>
        </p:txBody>
      </p:sp>
      <p:pic>
        <p:nvPicPr>
          <p:cNvPr id="4" name="Shape 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9212" y="2438400"/>
            <a:ext cx="5103813" cy="3611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7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418249" cy="4470400"/>
          </a:xfrm>
        </p:spPr>
        <p:txBody>
          <a:bodyPr/>
          <a:lstStyle/>
          <a:p>
            <a:r>
              <a:rPr lang="en-US" dirty="0" smtClean="0"/>
              <a:t>Formation of blood cells</a:t>
            </a:r>
          </a:p>
          <a:p>
            <a:r>
              <a:rPr lang="en-US" dirty="0" smtClean="0"/>
              <a:t>Occurs in the bone marrow</a:t>
            </a:r>
          </a:p>
          <a:p>
            <a:r>
              <a:rPr lang="en-US" dirty="0" smtClean="0"/>
              <a:t>Old blood cells are destroyed by the liver and spleen by phagocytosis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Hematopoeisis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895" y="1701800"/>
            <a:ext cx="511676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763</Words>
  <Application>Microsoft Office PowerPoint</Application>
  <PresentationFormat>Custom</PresentationFormat>
  <Paragraphs>134</Paragraphs>
  <Slides>46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Cambria</vt:lpstr>
      <vt:lpstr>Century Gothic</vt:lpstr>
      <vt:lpstr>Crimson landscape design template</vt:lpstr>
      <vt:lpstr>Blood</vt:lpstr>
      <vt:lpstr>https://www.youtube.com/watch?v=Futnu_6NmQo</vt:lpstr>
      <vt:lpstr>Phlebotomist</vt:lpstr>
      <vt:lpstr>Basic Functions</vt:lpstr>
      <vt:lpstr>Blood Cells</vt:lpstr>
      <vt:lpstr>Hematocrit</vt:lpstr>
      <vt:lpstr>Types of blood Cells</vt:lpstr>
      <vt:lpstr>Its as easy as RBC</vt:lpstr>
      <vt:lpstr>Hematopoeisis</vt:lpstr>
      <vt:lpstr>EPO</vt:lpstr>
      <vt:lpstr>RBC Functions</vt:lpstr>
      <vt:lpstr>Oxygen Levels</vt:lpstr>
      <vt:lpstr>PowerPoint Presentation</vt:lpstr>
      <vt:lpstr>RBC Production</vt:lpstr>
      <vt:lpstr>WHITE BLOOD CELLS (Leukocytes)</vt:lpstr>
      <vt:lpstr>PowerPoint Presentation</vt:lpstr>
      <vt:lpstr>PowerPoint Presentation</vt:lpstr>
      <vt:lpstr>PowerPoint Presentation</vt:lpstr>
      <vt:lpstr>Neutrophil  (nucleus has several lobes) </vt:lpstr>
      <vt:lpstr>Eosinophil</vt:lpstr>
      <vt:lpstr>Basophil</vt:lpstr>
      <vt:lpstr>PowerPoint Presentation</vt:lpstr>
      <vt:lpstr>Monocyte </vt:lpstr>
      <vt:lpstr>Lymphocyte</vt:lpstr>
      <vt:lpstr>PowerPoint Presentation</vt:lpstr>
      <vt:lpstr>PowerPoint Presentation</vt:lpstr>
      <vt:lpstr>Platelets (thrombocytes)</vt:lpstr>
      <vt:lpstr>Plasma</vt:lpstr>
      <vt:lpstr>Blood Proteins</vt:lpstr>
      <vt:lpstr>PowerPoint Presentation</vt:lpstr>
      <vt:lpstr>HEMOSTASIS</vt:lpstr>
      <vt:lpstr>THREE EVENTS IN HEMOSTASIS</vt:lpstr>
      <vt:lpstr>COAGULATION  -  the thickening of blood to form a clot  (hematoma) </vt:lpstr>
      <vt:lpstr>PowerPoint Presentation</vt:lpstr>
      <vt:lpstr>Blood types</vt:lpstr>
      <vt:lpstr>Takes three to tango</vt:lpstr>
      <vt:lpstr>Genotypes</vt:lpstr>
      <vt:lpstr>Practice cross</vt:lpstr>
      <vt:lpstr>PowerPoint Presentation</vt:lpstr>
      <vt:lpstr>Are you my type?</vt:lpstr>
      <vt:lpstr>Rh Factor</vt:lpstr>
      <vt:lpstr>PowerPoint Presentation</vt:lpstr>
      <vt:lpstr>Blood type test</vt:lpstr>
      <vt:lpstr>EXAMPLES OF BLOODBORNE PATHOGENS </vt:lpstr>
      <vt:lpstr>PowerPoint Presentation</vt:lpstr>
      <vt:lpstr>Avoid Contact With Blood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2016-02-07T18:19:25Z</dcterms:created>
  <dcterms:modified xsi:type="dcterms:W3CDTF">2016-02-23T14:23:47Z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